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Lst>
  <p:notesMasterIdLst>
    <p:notesMasterId r:id="rId65"/>
  </p:notesMasterIdLst>
  <p:sldIdLst>
    <p:sldId id="282" r:id="rId3"/>
    <p:sldId id="300" r:id="rId4"/>
    <p:sldId id="372" r:id="rId5"/>
    <p:sldId id="301" r:id="rId6"/>
    <p:sldId id="272" r:id="rId7"/>
    <p:sldId id="299" r:id="rId8"/>
    <p:sldId id="270" r:id="rId9"/>
    <p:sldId id="302" r:id="rId10"/>
    <p:sldId id="303" r:id="rId11"/>
    <p:sldId id="310" r:id="rId12"/>
    <p:sldId id="309" r:id="rId13"/>
    <p:sldId id="274" r:id="rId14"/>
    <p:sldId id="311" r:id="rId15"/>
    <p:sldId id="277" r:id="rId16"/>
    <p:sldId id="269" r:id="rId17"/>
    <p:sldId id="273" r:id="rId18"/>
    <p:sldId id="328" r:id="rId19"/>
    <p:sldId id="271" r:id="rId20"/>
    <p:sldId id="330" r:id="rId21"/>
    <p:sldId id="331" r:id="rId22"/>
    <p:sldId id="312" r:id="rId23"/>
    <p:sldId id="332" r:id="rId24"/>
    <p:sldId id="333" r:id="rId25"/>
    <p:sldId id="334" r:id="rId26"/>
    <p:sldId id="335" r:id="rId27"/>
    <p:sldId id="336" r:id="rId28"/>
    <p:sldId id="337" r:id="rId29"/>
    <p:sldId id="340" r:id="rId30"/>
    <p:sldId id="341" r:id="rId31"/>
    <p:sldId id="342" r:id="rId32"/>
    <p:sldId id="265" r:id="rId33"/>
    <p:sldId id="343" r:id="rId34"/>
    <p:sldId id="339" r:id="rId35"/>
    <p:sldId id="344" r:id="rId36"/>
    <p:sldId id="345" r:id="rId37"/>
    <p:sldId id="346" r:id="rId38"/>
    <p:sldId id="347" r:id="rId39"/>
    <p:sldId id="348" r:id="rId40"/>
    <p:sldId id="349" r:id="rId41"/>
    <p:sldId id="350" r:id="rId42"/>
    <p:sldId id="351" r:id="rId43"/>
    <p:sldId id="352" r:id="rId44"/>
    <p:sldId id="353" r:id="rId45"/>
    <p:sldId id="355" r:id="rId46"/>
    <p:sldId id="354" r:id="rId47"/>
    <p:sldId id="373" r:id="rId48"/>
    <p:sldId id="357" r:id="rId49"/>
    <p:sldId id="374" r:id="rId50"/>
    <p:sldId id="358" r:id="rId51"/>
    <p:sldId id="359" r:id="rId52"/>
    <p:sldId id="362" r:id="rId53"/>
    <p:sldId id="363" r:id="rId54"/>
    <p:sldId id="365" r:id="rId55"/>
    <p:sldId id="375" r:id="rId56"/>
    <p:sldId id="366" r:id="rId57"/>
    <p:sldId id="367" r:id="rId58"/>
    <p:sldId id="368" r:id="rId59"/>
    <p:sldId id="364" r:id="rId60"/>
    <p:sldId id="369" r:id="rId61"/>
    <p:sldId id="279" r:id="rId62"/>
    <p:sldId id="360" r:id="rId63"/>
    <p:sldId id="286" r:id="rId6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B059"/>
    <a:srgbClr val="D0E491"/>
    <a:srgbClr val="5D9355"/>
    <a:srgbClr val="629F8A"/>
    <a:srgbClr val="009B67"/>
    <a:srgbClr val="2D53A2"/>
    <a:srgbClr val="32AEB8"/>
    <a:srgbClr val="D6D6D6"/>
    <a:srgbClr val="008CB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3" autoAdjust="0"/>
    <p:restoredTop sz="91398" autoAdjust="0"/>
  </p:normalViewPr>
  <p:slideViewPr>
    <p:cSldViewPr>
      <p:cViewPr varScale="1">
        <p:scale>
          <a:sx n="116" d="100"/>
          <a:sy n="116" d="100"/>
        </p:scale>
        <p:origin x="920" y="176"/>
      </p:cViewPr>
      <p:guideLst>
        <p:guide orient="horz" pos="1393"/>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DF34C3-DAEC-FB42-B9FA-FB7A51B277EA}" type="doc">
      <dgm:prSet loTypeId="urn:microsoft.com/office/officeart/2005/8/layout/venn1" loCatId="" qsTypeId="urn:microsoft.com/office/officeart/2005/8/quickstyle/simple1" qsCatId="simple" csTypeId="urn:microsoft.com/office/officeart/2005/8/colors/accent1_2" csCatId="accent1" phldr="1"/>
      <dgm:spPr/>
    </dgm:pt>
    <dgm:pt modelId="{5112B705-593F-0243-94A5-48879BC9B7CC}">
      <dgm:prSet phldrT="[Text]"/>
      <dgm:spPr>
        <a:solidFill>
          <a:srgbClr val="92D050">
            <a:alpha val="50000"/>
          </a:srgbClr>
        </a:solidFill>
      </dgm:spPr>
      <dgm:t>
        <a:bodyPr/>
        <a:lstStyle/>
        <a:p>
          <a:r>
            <a:rPr lang="en-US" dirty="0">
              <a:latin typeface="Century Gothic" panose="020B0502020202020204" pitchFamily="34" charset="0"/>
            </a:rPr>
            <a:t>Passion</a:t>
          </a:r>
        </a:p>
      </dgm:t>
    </dgm:pt>
    <dgm:pt modelId="{AFA5DC45-4A31-F84B-93EA-1C7E30095503}" type="parTrans" cxnId="{A0E93D0C-A5FA-414D-8004-5598B609E3FF}">
      <dgm:prSet/>
      <dgm:spPr/>
      <dgm:t>
        <a:bodyPr/>
        <a:lstStyle/>
        <a:p>
          <a:endParaRPr lang="en-US"/>
        </a:p>
      </dgm:t>
    </dgm:pt>
    <dgm:pt modelId="{7961C719-74D9-8041-8B85-1C261778DDB9}" type="sibTrans" cxnId="{A0E93D0C-A5FA-414D-8004-5598B609E3FF}">
      <dgm:prSet/>
      <dgm:spPr/>
      <dgm:t>
        <a:bodyPr/>
        <a:lstStyle/>
        <a:p>
          <a:endParaRPr lang="en-US"/>
        </a:p>
      </dgm:t>
    </dgm:pt>
    <dgm:pt modelId="{90F2555D-6B88-5843-8423-9686DB0215F7}">
      <dgm:prSet phldrT="[Text]"/>
      <dgm:spPr>
        <a:solidFill>
          <a:srgbClr val="92D050">
            <a:alpha val="50000"/>
          </a:srgbClr>
        </a:solidFill>
      </dgm:spPr>
      <dgm:t>
        <a:bodyPr/>
        <a:lstStyle/>
        <a:p>
          <a:r>
            <a:rPr lang="en-US" dirty="0">
              <a:latin typeface="Century Gothic" panose="020B0502020202020204" pitchFamily="34" charset="0"/>
            </a:rPr>
            <a:t>Need</a:t>
          </a:r>
        </a:p>
      </dgm:t>
    </dgm:pt>
    <dgm:pt modelId="{F4E92568-9413-344F-932E-47060D6E1091}" type="parTrans" cxnId="{75606AE3-7461-3348-8291-B205DFB32965}">
      <dgm:prSet/>
      <dgm:spPr/>
      <dgm:t>
        <a:bodyPr/>
        <a:lstStyle/>
        <a:p>
          <a:endParaRPr lang="en-US"/>
        </a:p>
      </dgm:t>
    </dgm:pt>
    <dgm:pt modelId="{B96C5E9B-6DA4-D643-8FCB-63D06D0401A0}" type="sibTrans" cxnId="{75606AE3-7461-3348-8291-B205DFB32965}">
      <dgm:prSet/>
      <dgm:spPr/>
      <dgm:t>
        <a:bodyPr/>
        <a:lstStyle/>
        <a:p>
          <a:endParaRPr lang="en-US"/>
        </a:p>
      </dgm:t>
    </dgm:pt>
    <dgm:pt modelId="{5D7B3EE3-170D-D64F-855D-5CEA1F32F191}">
      <dgm:prSet phldrT="[Text]"/>
      <dgm:spPr>
        <a:solidFill>
          <a:srgbClr val="92D050">
            <a:alpha val="50000"/>
          </a:srgbClr>
        </a:solidFill>
      </dgm:spPr>
      <dgm:t>
        <a:bodyPr/>
        <a:lstStyle/>
        <a:p>
          <a:r>
            <a:rPr lang="en-US" dirty="0">
              <a:latin typeface="Century Gothic" panose="020B0502020202020204" pitchFamily="34" charset="0"/>
            </a:rPr>
            <a:t>Giftings</a:t>
          </a:r>
        </a:p>
      </dgm:t>
    </dgm:pt>
    <dgm:pt modelId="{636AB406-C045-D64E-B1B3-5D741C2E605D}" type="parTrans" cxnId="{7BBF1768-EB1F-2548-BA3E-F2A8DD32828B}">
      <dgm:prSet/>
      <dgm:spPr/>
      <dgm:t>
        <a:bodyPr/>
        <a:lstStyle/>
        <a:p>
          <a:endParaRPr lang="en-US"/>
        </a:p>
      </dgm:t>
    </dgm:pt>
    <dgm:pt modelId="{198E1AB7-87BB-9A46-A46D-A0B628498BEC}" type="sibTrans" cxnId="{7BBF1768-EB1F-2548-BA3E-F2A8DD32828B}">
      <dgm:prSet/>
      <dgm:spPr/>
      <dgm:t>
        <a:bodyPr/>
        <a:lstStyle/>
        <a:p>
          <a:endParaRPr lang="en-US"/>
        </a:p>
      </dgm:t>
    </dgm:pt>
    <dgm:pt modelId="{FAAC1487-9E77-B345-B813-E7B86F2F1B3E}" type="pres">
      <dgm:prSet presAssocID="{4DDF34C3-DAEC-FB42-B9FA-FB7A51B277EA}" presName="compositeShape" presStyleCnt="0">
        <dgm:presLayoutVars>
          <dgm:chMax val="7"/>
          <dgm:dir/>
          <dgm:resizeHandles val="exact"/>
        </dgm:presLayoutVars>
      </dgm:prSet>
      <dgm:spPr/>
    </dgm:pt>
    <dgm:pt modelId="{F406985F-BC1C-B74F-90B3-3722F4EBAE4E}" type="pres">
      <dgm:prSet presAssocID="{5112B705-593F-0243-94A5-48879BC9B7CC}" presName="circ1" presStyleLbl="vennNode1" presStyleIdx="0" presStyleCnt="3"/>
      <dgm:spPr/>
    </dgm:pt>
    <dgm:pt modelId="{C2618C30-5C52-AC45-99EA-1587115A22CB}" type="pres">
      <dgm:prSet presAssocID="{5112B705-593F-0243-94A5-48879BC9B7CC}" presName="circ1Tx" presStyleLbl="revTx" presStyleIdx="0" presStyleCnt="0">
        <dgm:presLayoutVars>
          <dgm:chMax val="0"/>
          <dgm:chPref val="0"/>
          <dgm:bulletEnabled val="1"/>
        </dgm:presLayoutVars>
      </dgm:prSet>
      <dgm:spPr/>
    </dgm:pt>
    <dgm:pt modelId="{467734CA-6C96-DB41-9213-7594E63E7BD0}" type="pres">
      <dgm:prSet presAssocID="{90F2555D-6B88-5843-8423-9686DB0215F7}" presName="circ2" presStyleLbl="vennNode1" presStyleIdx="1" presStyleCnt="3"/>
      <dgm:spPr/>
    </dgm:pt>
    <dgm:pt modelId="{8C5FE8E9-7DDD-A242-8C3E-AAFCA6ED2498}" type="pres">
      <dgm:prSet presAssocID="{90F2555D-6B88-5843-8423-9686DB0215F7}" presName="circ2Tx" presStyleLbl="revTx" presStyleIdx="0" presStyleCnt="0">
        <dgm:presLayoutVars>
          <dgm:chMax val="0"/>
          <dgm:chPref val="0"/>
          <dgm:bulletEnabled val="1"/>
        </dgm:presLayoutVars>
      </dgm:prSet>
      <dgm:spPr/>
    </dgm:pt>
    <dgm:pt modelId="{8CEC0AEA-326C-BF47-AB63-14388AB219F3}" type="pres">
      <dgm:prSet presAssocID="{5D7B3EE3-170D-D64F-855D-5CEA1F32F191}" presName="circ3" presStyleLbl="vennNode1" presStyleIdx="2" presStyleCnt="3"/>
      <dgm:spPr/>
    </dgm:pt>
    <dgm:pt modelId="{5D857ACA-1E74-D148-980D-99A0FE495148}" type="pres">
      <dgm:prSet presAssocID="{5D7B3EE3-170D-D64F-855D-5CEA1F32F191}" presName="circ3Tx" presStyleLbl="revTx" presStyleIdx="0" presStyleCnt="0">
        <dgm:presLayoutVars>
          <dgm:chMax val="0"/>
          <dgm:chPref val="0"/>
          <dgm:bulletEnabled val="1"/>
        </dgm:presLayoutVars>
      </dgm:prSet>
      <dgm:spPr/>
    </dgm:pt>
  </dgm:ptLst>
  <dgm:cxnLst>
    <dgm:cxn modelId="{A0E93D0C-A5FA-414D-8004-5598B609E3FF}" srcId="{4DDF34C3-DAEC-FB42-B9FA-FB7A51B277EA}" destId="{5112B705-593F-0243-94A5-48879BC9B7CC}" srcOrd="0" destOrd="0" parTransId="{AFA5DC45-4A31-F84B-93EA-1C7E30095503}" sibTransId="{7961C719-74D9-8041-8B85-1C261778DDB9}"/>
    <dgm:cxn modelId="{56917F27-D2EE-BF4E-A915-90C98826B657}" type="presOf" srcId="{5D7B3EE3-170D-D64F-855D-5CEA1F32F191}" destId="{8CEC0AEA-326C-BF47-AB63-14388AB219F3}" srcOrd="0" destOrd="0" presId="urn:microsoft.com/office/officeart/2005/8/layout/venn1"/>
    <dgm:cxn modelId="{137B1063-1C6E-1543-AB59-699D0A083224}" type="presOf" srcId="{90F2555D-6B88-5843-8423-9686DB0215F7}" destId="{8C5FE8E9-7DDD-A242-8C3E-AAFCA6ED2498}" srcOrd="1" destOrd="0" presId="urn:microsoft.com/office/officeart/2005/8/layout/venn1"/>
    <dgm:cxn modelId="{27716467-F8A4-B742-9CDF-D62303A86553}" type="presOf" srcId="{5D7B3EE3-170D-D64F-855D-5CEA1F32F191}" destId="{5D857ACA-1E74-D148-980D-99A0FE495148}" srcOrd="1" destOrd="0" presId="urn:microsoft.com/office/officeart/2005/8/layout/venn1"/>
    <dgm:cxn modelId="{7BBF1768-EB1F-2548-BA3E-F2A8DD32828B}" srcId="{4DDF34C3-DAEC-FB42-B9FA-FB7A51B277EA}" destId="{5D7B3EE3-170D-D64F-855D-5CEA1F32F191}" srcOrd="2" destOrd="0" parTransId="{636AB406-C045-D64E-B1B3-5D741C2E605D}" sibTransId="{198E1AB7-87BB-9A46-A46D-A0B628498BEC}"/>
    <dgm:cxn modelId="{CC76AB7E-1E42-9A4A-ADE4-E7E9FEA39BA0}" type="presOf" srcId="{90F2555D-6B88-5843-8423-9686DB0215F7}" destId="{467734CA-6C96-DB41-9213-7594E63E7BD0}" srcOrd="0" destOrd="0" presId="urn:microsoft.com/office/officeart/2005/8/layout/venn1"/>
    <dgm:cxn modelId="{DFF8B680-4DF8-0B4F-81A6-C06697982A7B}" type="presOf" srcId="{5112B705-593F-0243-94A5-48879BC9B7CC}" destId="{C2618C30-5C52-AC45-99EA-1587115A22CB}" srcOrd="1" destOrd="0" presId="urn:microsoft.com/office/officeart/2005/8/layout/venn1"/>
    <dgm:cxn modelId="{AA3F7A84-1974-6F49-8E8E-BE8ED9EAC773}" type="presOf" srcId="{5112B705-593F-0243-94A5-48879BC9B7CC}" destId="{F406985F-BC1C-B74F-90B3-3722F4EBAE4E}" srcOrd="0" destOrd="0" presId="urn:microsoft.com/office/officeart/2005/8/layout/venn1"/>
    <dgm:cxn modelId="{B13D3EB0-9266-2E46-B9B0-58F32CD08055}" type="presOf" srcId="{4DDF34C3-DAEC-FB42-B9FA-FB7A51B277EA}" destId="{FAAC1487-9E77-B345-B813-E7B86F2F1B3E}" srcOrd="0" destOrd="0" presId="urn:microsoft.com/office/officeart/2005/8/layout/venn1"/>
    <dgm:cxn modelId="{75606AE3-7461-3348-8291-B205DFB32965}" srcId="{4DDF34C3-DAEC-FB42-B9FA-FB7A51B277EA}" destId="{90F2555D-6B88-5843-8423-9686DB0215F7}" srcOrd="1" destOrd="0" parTransId="{F4E92568-9413-344F-932E-47060D6E1091}" sibTransId="{B96C5E9B-6DA4-D643-8FCB-63D06D0401A0}"/>
    <dgm:cxn modelId="{657464C8-A068-B34A-A58F-9C65CE8EF761}" type="presParOf" srcId="{FAAC1487-9E77-B345-B813-E7B86F2F1B3E}" destId="{F406985F-BC1C-B74F-90B3-3722F4EBAE4E}" srcOrd="0" destOrd="0" presId="urn:microsoft.com/office/officeart/2005/8/layout/venn1"/>
    <dgm:cxn modelId="{83EBA164-4F97-BF49-8597-A11A0C997485}" type="presParOf" srcId="{FAAC1487-9E77-B345-B813-E7B86F2F1B3E}" destId="{C2618C30-5C52-AC45-99EA-1587115A22CB}" srcOrd="1" destOrd="0" presId="urn:microsoft.com/office/officeart/2005/8/layout/venn1"/>
    <dgm:cxn modelId="{9A342349-1523-6240-A06B-159F92B687B0}" type="presParOf" srcId="{FAAC1487-9E77-B345-B813-E7B86F2F1B3E}" destId="{467734CA-6C96-DB41-9213-7594E63E7BD0}" srcOrd="2" destOrd="0" presId="urn:microsoft.com/office/officeart/2005/8/layout/venn1"/>
    <dgm:cxn modelId="{1AC1E10E-0FA2-CF40-98A9-589F2A154475}" type="presParOf" srcId="{FAAC1487-9E77-B345-B813-E7B86F2F1B3E}" destId="{8C5FE8E9-7DDD-A242-8C3E-AAFCA6ED2498}" srcOrd="3" destOrd="0" presId="urn:microsoft.com/office/officeart/2005/8/layout/venn1"/>
    <dgm:cxn modelId="{95BFD8F4-C59A-E149-BE52-FD8105BD6D93}" type="presParOf" srcId="{FAAC1487-9E77-B345-B813-E7B86F2F1B3E}" destId="{8CEC0AEA-326C-BF47-AB63-14388AB219F3}" srcOrd="4" destOrd="0" presId="urn:microsoft.com/office/officeart/2005/8/layout/venn1"/>
    <dgm:cxn modelId="{F8A7C502-4F5E-0943-84DB-988780AF3724}" type="presParOf" srcId="{FAAC1487-9E77-B345-B813-E7B86F2F1B3E}" destId="{5D857ACA-1E74-D148-980D-99A0FE495148}"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6985F-BC1C-B74F-90B3-3722F4EBAE4E}">
      <dsp:nvSpPr>
        <dsp:cNvPr id="0" name=""/>
        <dsp:cNvSpPr/>
      </dsp:nvSpPr>
      <dsp:spPr>
        <a:xfrm>
          <a:off x="1828799" y="50799"/>
          <a:ext cx="2438400" cy="2438400"/>
        </a:xfrm>
        <a:prstGeom prst="ellipse">
          <a:avLst/>
        </a:prstGeom>
        <a:solidFill>
          <a:srgbClr val="92D05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Century Gothic" panose="020B0502020202020204" pitchFamily="34" charset="0"/>
            </a:rPr>
            <a:t>Passion</a:t>
          </a:r>
        </a:p>
      </dsp:txBody>
      <dsp:txXfrm>
        <a:off x="2153920" y="477519"/>
        <a:ext cx="1788160" cy="1097280"/>
      </dsp:txXfrm>
    </dsp:sp>
    <dsp:sp modelId="{467734CA-6C96-DB41-9213-7594E63E7BD0}">
      <dsp:nvSpPr>
        <dsp:cNvPr id="0" name=""/>
        <dsp:cNvSpPr/>
      </dsp:nvSpPr>
      <dsp:spPr>
        <a:xfrm>
          <a:off x="2708656" y="1574800"/>
          <a:ext cx="2438400" cy="2438400"/>
        </a:xfrm>
        <a:prstGeom prst="ellipse">
          <a:avLst/>
        </a:prstGeom>
        <a:solidFill>
          <a:srgbClr val="92D05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Century Gothic" panose="020B0502020202020204" pitchFamily="34" charset="0"/>
            </a:rPr>
            <a:t>Need</a:t>
          </a:r>
        </a:p>
      </dsp:txBody>
      <dsp:txXfrm>
        <a:off x="3454400" y="2204720"/>
        <a:ext cx="1463040" cy="1341120"/>
      </dsp:txXfrm>
    </dsp:sp>
    <dsp:sp modelId="{8CEC0AEA-326C-BF47-AB63-14388AB219F3}">
      <dsp:nvSpPr>
        <dsp:cNvPr id="0" name=""/>
        <dsp:cNvSpPr/>
      </dsp:nvSpPr>
      <dsp:spPr>
        <a:xfrm>
          <a:off x="948943" y="1574800"/>
          <a:ext cx="2438400" cy="2438400"/>
        </a:xfrm>
        <a:prstGeom prst="ellipse">
          <a:avLst/>
        </a:prstGeom>
        <a:solidFill>
          <a:srgbClr val="92D05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Century Gothic" panose="020B0502020202020204" pitchFamily="34" charset="0"/>
            </a:rPr>
            <a:t>Giftings</a:t>
          </a:r>
        </a:p>
      </dsp:txBody>
      <dsp:txXfrm>
        <a:off x="1178560" y="2204720"/>
        <a:ext cx="1463040" cy="13411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1F6E-FDBC-0A44-A3FC-81839F1E4470}" type="datetimeFigureOut">
              <a:rPr lang="en-US" smtClean="0"/>
              <a:t>11/3/21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F933F4-9907-2C4F-AD54-1F9B06014B7A}" type="slidenum">
              <a:rPr lang="en-US" smtClean="0"/>
              <a:t>‹#›</a:t>
            </a:fld>
            <a:endParaRPr lang="en-US"/>
          </a:p>
        </p:txBody>
      </p:sp>
    </p:spTree>
    <p:extLst>
      <p:ext uri="{BB962C8B-B14F-4D97-AF65-F5344CB8AC3E}">
        <p14:creationId xmlns:p14="http://schemas.microsoft.com/office/powerpoint/2010/main" val="3454547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1</a:t>
            </a:fld>
            <a:endParaRPr lang="en-US"/>
          </a:p>
        </p:txBody>
      </p:sp>
    </p:spTree>
    <p:extLst>
      <p:ext uri="{BB962C8B-B14F-4D97-AF65-F5344CB8AC3E}">
        <p14:creationId xmlns:p14="http://schemas.microsoft.com/office/powerpoint/2010/main" val="4035096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24</a:t>
            </a:fld>
            <a:endParaRPr lang="en-US"/>
          </a:p>
        </p:txBody>
      </p:sp>
    </p:spTree>
    <p:extLst>
      <p:ext uri="{BB962C8B-B14F-4D97-AF65-F5344CB8AC3E}">
        <p14:creationId xmlns:p14="http://schemas.microsoft.com/office/powerpoint/2010/main" val="1982282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25</a:t>
            </a:fld>
            <a:endParaRPr lang="en-US"/>
          </a:p>
        </p:txBody>
      </p:sp>
    </p:spTree>
    <p:extLst>
      <p:ext uri="{BB962C8B-B14F-4D97-AF65-F5344CB8AC3E}">
        <p14:creationId xmlns:p14="http://schemas.microsoft.com/office/powerpoint/2010/main" val="361239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30</a:t>
            </a:fld>
            <a:endParaRPr lang="en-US"/>
          </a:p>
        </p:txBody>
      </p:sp>
    </p:spTree>
    <p:extLst>
      <p:ext uri="{BB962C8B-B14F-4D97-AF65-F5344CB8AC3E}">
        <p14:creationId xmlns:p14="http://schemas.microsoft.com/office/powerpoint/2010/main" val="1638555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35</a:t>
            </a:fld>
            <a:endParaRPr lang="en-US"/>
          </a:p>
        </p:txBody>
      </p:sp>
    </p:spTree>
    <p:extLst>
      <p:ext uri="{BB962C8B-B14F-4D97-AF65-F5344CB8AC3E}">
        <p14:creationId xmlns:p14="http://schemas.microsoft.com/office/powerpoint/2010/main" val="396512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36</a:t>
            </a:fld>
            <a:endParaRPr lang="en-US"/>
          </a:p>
        </p:txBody>
      </p:sp>
    </p:spTree>
    <p:extLst>
      <p:ext uri="{BB962C8B-B14F-4D97-AF65-F5344CB8AC3E}">
        <p14:creationId xmlns:p14="http://schemas.microsoft.com/office/powerpoint/2010/main" val="1190570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37</a:t>
            </a:fld>
            <a:endParaRPr lang="en-US"/>
          </a:p>
        </p:txBody>
      </p:sp>
    </p:spTree>
    <p:extLst>
      <p:ext uri="{BB962C8B-B14F-4D97-AF65-F5344CB8AC3E}">
        <p14:creationId xmlns:p14="http://schemas.microsoft.com/office/powerpoint/2010/main" val="1581496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38</a:t>
            </a:fld>
            <a:endParaRPr lang="en-US"/>
          </a:p>
        </p:txBody>
      </p:sp>
    </p:spTree>
    <p:extLst>
      <p:ext uri="{BB962C8B-B14F-4D97-AF65-F5344CB8AC3E}">
        <p14:creationId xmlns:p14="http://schemas.microsoft.com/office/powerpoint/2010/main" val="2623726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39</a:t>
            </a:fld>
            <a:endParaRPr lang="en-US"/>
          </a:p>
        </p:txBody>
      </p:sp>
    </p:spTree>
    <p:extLst>
      <p:ext uri="{BB962C8B-B14F-4D97-AF65-F5344CB8AC3E}">
        <p14:creationId xmlns:p14="http://schemas.microsoft.com/office/powerpoint/2010/main" val="1604712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40</a:t>
            </a:fld>
            <a:endParaRPr lang="en-US"/>
          </a:p>
        </p:txBody>
      </p:sp>
    </p:spTree>
    <p:extLst>
      <p:ext uri="{BB962C8B-B14F-4D97-AF65-F5344CB8AC3E}">
        <p14:creationId xmlns:p14="http://schemas.microsoft.com/office/powerpoint/2010/main" val="1054780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41</a:t>
            </a:fld>
            <a:endParaRPr lang="en-US"/>
          </a:p>
        </p:txBody>
      </p:sp>
    </p:spTree>
    <p:extLst>
      <p:ext uri="{BB962C8B-B14F-4D97-AF65-F5344CB8AC3E}">
        <p14:creationId xmlns:p14="http://schemas.microsoft.com/office/powerpoint/2010/main" val="489854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2</a:t>
            </a:fld>
            <a:endParaRPr lang="en-US"/>
          </a:p>
        </p:txBody>
      </p:sp>
    </p:spTree>
    <p:extLst>
      <p:ext uri="{BB962C8B-B14F-4D97-AF65-F5344CB8AC3E}">
        <p14:creationId xmlns:p14="http://schemas.microsoft.com/office/powerpoint/2010/main" val="2170407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42</a:t>
            </a:fld>
            <a:endParaRPr lang="en-US"/>
          </a:p>
        </p:txBody>
      </p:sp>
    </p:spTree>
    <p:extLst>
      <p:ext uri="{BB962C8B-B14F-4D97-AF65-F5344CB8AC3E}">
        <p14:creationId xmlns:p14="http://schemas.microsoft.com/office/powerpoint/2010/main" val="286072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43</a:t>
            </a:fld>
            <a:endParaRPr lang="en-US"/>
          </a:p>
        </p:txBody>
      </p:sp>
    </p:spTree>
    <p:extLst>
      <p:ext uri="{BB962C8B-B14F-4D97-AF65-F5344CB8AC3E}">
        <p14:creationId xmlns:p14="http://schemas.microsoft.com/office/powerpoint/2010/main" val="1644178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44</a:t>
            </a:fld>
            <a:endParaRPr lang="en-US"/>
          </a:p>
        </p:txBody>
      </p:sp>
    </p:spTree>
    <p:extLst>
      <p:ext uri="{BB962C8B-B14F-4D97-AF65-F5344CB8AC3E}">
        <p14:creationId xmlns:p14="http://schemas.microsoft.com/office/powerpoint/2010/main" val="1048180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45</a:t>
            </a:fld>
            <a:endParaRPr lang="en-US"/>
          </a:p>
        </p:txBody>
      </p:sp>
    </p:spTree>
    <p:extLst>
      <p:ext uri="{BB962C8B-B14F-4D97-AF65-F5344CB8AC3E}">
        <p14:creationId xmlns:p14="http://schemas.microsoft.com/office/powerpoint/2010/main" val="2105130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46</a:t>
            </a:fld>
            <a:endParaRPr lang="en-US"/>
          </a:p>
        </p:txBody>
      </p:sp>
    </p:spTree>
    <p:extLst>
      <p:ext uri="{BB962C8B-B14F-4D97-AF65-F5344CB8AC3E}">
        <p14:creationId xmlns:p14="http://schemas.microsoft.com/office/powerpoint/2010/main" val="1612112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47</a:t>
            </a:fld>
            <a:endParaRPr lang="en-US"/>
          </a:p>
        </p:txBody>
      </p:sp>
    </p:spTree>
    <p:extLst>
      <p:ext uri="{BB962C8B-B14F-4D97-AF65-F5344CB8AC3E}">
        <p14:creationId xmlns:p14="http://schemas.microsoft.com/office/powerpoint/2010/main" val="204611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48</a:t>
            </a:fld>
            <a:endParaRPr lang="en-US"/>
          </a:p>
        </p:txBody>
      </p:sp>
    </p:spTree>
    <p:extLst>
      <p:ext uri="{BB962C8B-B14F-4D97-AF65-F5344CB8AC3E}">
        <p14:creationId xmlns:p14="http://schemas.microsoft.com/office/powerpoint/2010/main" val="958715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49</a:t>
            </a:fld>
            <a:endParaRPr lang="en-US"/>
          </a:p>
        </p:txBody>
      </p:sp>
    </p:spTree>
    <p:extLst>
      <p:ext uri="{BB962C8B-B14F-4D97-AF65-F5344CB8AC3E}">
        <p14:creationId xmlns:p14="http://schemas.microsoft.com/office/powerpoint/2010/main" val="2855737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50</a:t>
            </a:fld>
            <a:endParaRPr lang="en-US"/>
          </a:p>
        </p:txBody>
      </p:sp>
    </p:spTree>
    <p:extLst>
      <p:ext uri="{BB962C8B-B14F-4D97-AF65-F5344CB8AC3E}">
        <p14:creationId xmlns:p14="http://schemas.microsoft.com/office/powerpoint/2010/main" val="450369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51</a:t>
            </a:fld>
            <a:endParaRPr lang="en-US"/>
          </a:p>
        </p:txBody>
      </p:sp>
    </p:spTree>
    <p:extLst>
      <p:ext uri="{BB962C8B-B14F-4D97-AF65-F5344CB8AC3E}">
        <p14:creationId xmlns:p14="http://schemas.microsoft.com/office/powerpoint/2010/main" val="701484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4</a:t>
            </a:fld>
            <a:endParaRPr lang="en-US"/>
          </a:p>
        </p:txBody>
      </p:sp>
    </p:spTree>
    <p:extLst>
      <p:ext uri="{BB962C8B-B14F-4D97-AF65-F5344CB8AC3E}">
        <p14:creationId xmlns:p14="http://schemas.microsoft.com/office/powerpoint/2010/main" val="19067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52</a:t>
            </a:fld>
            <a:endParaRPr lang="en-US"/>
          </a:p>
        </p:txBody>
      </p:sp>
    </p:spTree>
    <p:extLst>
      <p:ext uri="{BB962C8B-B14F-4D97-AF65-F5344CB8AC3E}">
        <p14:creationId xmlns:p14="http://schemas.microsoft.com/office/powerpoint/2010/main" val="469982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53</a:t>
            </a:fld>
            <a:endParaRPr lang="en-US"/>
          </a:p>
        </p:txBody>
      </p:sp>
    </p:spTree>
    <p:extLst>
      <p:ext uri="{BB962C8B-B14F-4D97-AF65-F5344CB8AC3E}">
        <p14:creationId xmlns:p14="http://schemas.microsoft.com/office/powerpoint/2010/main" val="1184106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54</a:t>
            </a:fld>
            <a:endParaRPr lang="en-US"/>
          </a:p>
        </p:txBody>
      </p:sp>
    </p:spTree>
    <p:extLst>
      <p:ext uri="{BB962C8B-B14F-4D97-AF65-F5344CB8AC3E}">
        <p14:creationId xmlns:p14="http://schemas.microsoft.com/office/powerpoint/2010/main" val="709938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55</a:t>
            </a:fld>
            <a:endParaRPr lang="en-US"/>
          </a:p>
        </p:txBody>
      </p:sp>
    </p:spTree>
    <p:extLst>
      <p:ext uri="{BB962C8B-B14F-4D97-AF65-F5344CB8AC3E}">
        <p14:creationId xmlns:p14="http://schemas.microsoft.com/office/powerpoint/2010/main" val="2220704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56</a:t>
            </a:fld>
            <a:endParaRPr lang="en-US"/>
          </a:p>
        </p:txBody>
      </p:sp>
    </p:spTree>
    <p:extLst>
      <p:ext uri="{BB962C8B-B14F-4D97-AF65-F5344CB8AC3E}">
        <p14:creationId xmlns:p14="http://schemas.microsoft.com/office/powerpoint/2010/main" val="3200039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57</a:t>
            </a:fld>
            <a:endParaRPr lang="en-US"/>
          </a:p>
        </p:txBody>
      </p:sp>
    </p:spTree>
    <p:extLst>
      <p:ext uri="{BB962C8B-B14F-4D97-AF65-F5344CB8AC3E}">
        <p14:creationId xmlns:p14="http://schemas.microsoft.com/office/powerpoint/2010/main" val="1754606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58</a:t>
            </a:fld>
            <a:endParaRPr lang="en-US"/>
          </a:p>
        </p:txBody>
      </p:sp>
    </p:spTree>
    <p:extLst>
      <p:ext uri="{BB962C8B-B14F-4D97-AF65-F5344CB8AC3E}">
        <p14:creationId xmlns:p14="http://schemas.microsoft.com/office/powerpoint/2010/main" val="2604677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844E27C-35F8-440D-94A6-5411F3EEE14D}"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113189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844E27C-35F8-440D-94A6-5411F3EEE14D}"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335476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844E27C-35F8-440D-94A6-5411F3EEE14D}"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549908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15</a:t>
            </a:fld>
            <a:endParaRPr lang="en-US"/>
          </a:p>
        </p:txBody>
      </p:sp>
    </p:spTree>
    <p:extLst>
      <p:ext uri="{BB962C8B-B14F-4D97-AF65-F5344CB8AC3E}">
        <p14:creationId xmlns:p14="http://schemas.microsoft.com/office/powerpoint/2010/main" val="1280118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22</a:t>
            </a:fld>
            <a:endParaRPr lang="en-US"/>
          </a:p>
        </p:txBody>
      </p:sp>
    </p:spTree>
    <p:extLst>
      <p:ext uri="{BB962C8B-B14F-4D97-AF65-F5344CB8AC3E}">
        <p14:creationId xmlns:p14="http://schemas.microsoft.com/office/powerpoint/2010/main" val="56447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33F4-9907-2C4F-AD54-1F9B06014B7A}" type="slidenum">
              <a:rPr lang="en-US" smtClean="0"/>
              <a:t>23</a:t>
            </a:fld>
            <a:endParaRPr lang="en-US"/>
          </a:p>
        </p:txBody>
      </p:sp>
    </p:spTree>
    <p:extLst>
      <p:ext uri="{BB962C8B-B14F-4D97-AF65-F5344CB8AC3E}">
        <p14:creationId xmlns:p14="http://schemas.microsoft.com/office/powerpoint/2010/main" val="2246725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6" name="Rectangle 5"/>
          <p:cNvSpPr/>
          <p:nvPr userDrawn="1"/>
        </p:nvSpPr>
        <p:spPr>
          <a:xfrm>
            <a:off x="-2604" y="0"/>
            <a:ext cx="15841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E:\002-KIMS BUSINESS\007-02-Fullslidesppt-Contents\20161228\02-edu\bulb-item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484" y="938231"/>
            <a:ext cx="1584176" cy="351595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50000"/>
          <a:stretch/>
        </p:blipFill>
        <p:spPr bwMode="auto">
          <a:xfrm>
            <a:off x="789484" y="938231"/>
            <a:ext cx="792088" cy="351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307657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95063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131840" y="181632"/>
            <a:ext cx="6012160"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131840" y="757696"/>
            <a:ext cx="601216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0" y="-1"/>
            <a:ext cx="3059832"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146470" y="1131590"/>
            <a:ext cx="3059832" cy="401191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88877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Rectangle 4"/>
          <p:cNvSpPr/>
          <p:nvPr userDrawn="1"/>
        </p:nvSpPr>
        <p:spPr>
          <a:xfrm>
            <a:off x="0" y="411510"/>
            <a:ext cx="6444208" cy="4320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icture Placeholder 2"/>
          <p:cNvSpPr>
            <a:spLocks noGrp="1"/>
          </p:cNvSpPr>
          <p:nvPr>
            <p:ph type="pic" idx="1" hasCustomPrompt="1"/>
          </p:nvPr>
        </p:nvSpPr>
        <p:spPr>
          <a:xfrm>
            <a:off x="135622"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2223854"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312086"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42137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444208"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6444208"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986213"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986213"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09397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3291830"/>
            <a:ext cx="8748464"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95536" y="3867894"/>
            <a:ext cx="8748464"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467544" y="339502"/>
            <a:ext cx="3312128" cy="280807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3995936" y="339502"/>
            <a:ext cx="468052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399593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561619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723645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52426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106909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02D092-452A-4FD9-B964-1B18715144B6}" type="datetimeFigureOut">
              <a:rPr lang="en-US" smtClean="0"/>
              <a:t>11/3/21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410402A-3012-440C-B9B2-6F03F8E0009C}" type="slidenum">
              <a:rPr lang="en-US" smtClean="0"/>
              <a:t>‹#›</a:t>
            </a:fld>
            <a:endParaRPr lang="en-US" dirty="0"/>
          </a:p>
        </p:txBody>
      </p:sp>
    </p:spTree>
    <p:extLst>
      <p:ext uri="{BB962C8B-B14F-4D97-AF65-F5344CB8AC3E}">
        <p14:creationId xmlns:p14="http://schemas.microsoft.com/office/powerpoint/2010/main" val="3598213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502D092-452A-4FD9-B964-1B18715144B6}" type="datetimeFigureOut">
              <a:rPr lang="en-US" smtClean="0"/>
              <a:t>11/3/21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410402A-3012-440C-B9B2-6F03F8E0009C}" type="slidenum">
              <a:rPr lang="en-US" smtClean="0"/>
              <a:t>‹#›</a:t>
            </a:fld>
            <a:endParaRPr lang="en-US" dirty="0"/>
          </a:p>
        </p:txBody>
      </p:sp>
    </p:spTree>
    <p:extLst>
      <p:ext uri="{BB962C8B-B14F-4D97-AF65-F5344CB8AC3E}">
        <p14:creationId xmlns:p14="http://schemas.microsoft.com/office/powerpoint/2010/main" val="920616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3" name="Rectangle 2"/>
          <p:cNvSpPr/>
          <p:nvPr userDrawn="1"/>
        </p:nvSpPr>
        <p:spPr>
          <a:xfrm>
            <a:off x="0" y="2571750"/>
            <a:ext cx="9144000" cy="2571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Rectangle 1"/>
          <p:cNvSpPr/>
          <p:nvPr userDrawn="1"/>
        </p:nvSpPr>
        <p:spPr>
          <a:xfrm>
            <a:off x="2116108" y="843558"/>
            <a:ext cx="4896544" cy="3456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Rectangle 4"/>
          <p:cNvSpPr/>
          <p:nvPr userDrawn="1"/>
        </p:nvSpPr>
        <p:spPr>
          <a:xfrm>
            <a:off x="2116108" y="0"/>
            <a:ext cx="4896544" cy="195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userDrawn="1"/>
        </p:nvSpPr>
        <p:spPr>
          <a:xfrm>
            <a:off x="2116108" y="4948014"/>
            <a:ext cx="4896544" cy="195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116108" y="3049518"/>
            <a:ext cx="4896544"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2116108" y="3625582"/>
            <a:ext cx="4896544"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flipH="1">
            <a:off x="4155985" y="1156325"/>
            <a:ext cx="816788" cy="181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Layout">
    <p:spTree>
      <p:nvGrpSpPr>
        <p:cNvPr id="1" name=""/>
        <p:cNvGrpSpPr/>
        <p:nvPr/>
      </p:nvGrpSpPr>
      <p:grpSpPr>
        <a:xfrm>
          <a:off x="0" y="0"/>
          <a:ext cx="0" cy="0"/>
          <a:chOff x="0" y="0"/>
          <a:chExt cx="0" cy="0"/>
        </a:xfrm>
      </p:grpSpPr>
      <p:sp>
        <p:nvSpPr>
          <p:cNvPr id="6" name="Rectangle 5"/>
          <p:cNvSpPr/>
          <p:nvPr userDrawn="1"/>
        </p:nvSpPr>
        <p:spPr>
          <a:xfrm>
            <a:off x="-2604" y="0"/>
            <a:ext cx="15841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E:\002-KIMS BUSINESS\007-02-Fullslidesppt-Contents\20161228\02-edu\bulb-item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735" y="2931790"/>
            <a:ext cx="945499" cy="209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998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Rectangle 1"/>
          <p:cNvSpPr/>
          <p:nvPr userDrawn="1"/>
        </p:nvSpPr>
        <p:spPr>
          <a:xfrm>
            <a:off x="0" y="3399842"/>
            <a:ext cx="9144000" cy="174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4043561" y="2859782"/>
            <a:ext cx="1080120" cy="1080120"/>
          </a:xfrm>
          <a:prstGeom prst="ellipse">
            <a:avLst/>
          </a:pr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8057" y="3010192"/>
            <a:ext cx="351128" cy="77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867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60850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43508" y="92609"/>
            <a:ext cx="8856984" cy="49582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232792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465584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698376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2328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userDrawn="1"/>
        </p:nvSpPr>
        <p:spPr>
          <a:xfrm>
            <a:off x="4656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6984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15967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2932113"/>
            <a:ext cx="9144000" cy="2211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55776" y="1131590"/>
            <a:ext cx="7230270" cy="367743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4513480" y="1626257"/>
            <a:ext cx="3465217" cy="256260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467544" y="3363838"/>
            <a:ext cx="302433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6058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759754"/>
            <a:ext cx="9144000" cy="2211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23208" y="1042230"/>
            <a:ext cx="2869272" cy="3474631"/>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7380312" y="1175233"/>
            <a:ext cx="1008112" cy="25561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5643269" y="1261134"/>
            <a:ext cx="1654766" cy="25561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0013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3059832"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860032" y="0"/>
            <a:ext cx="3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p:cNvSpPr/>
          <p:nvPr userDrawn="1"/>
        </p:nvSpPr>
        <p:spPr>
          <a:xfrm>
            <a:off x="4896032" y="1311750"/>
            <a:ext cx="180000" cy="25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44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72" r:id="rId2"/>
    <p:sldLayoutId id="2147483670" r:id="rId3"/>
    <p:sldLayoutId id="2147483652" r:id="rId4"/>
    <p:sldLayoutId id="2147483671" r:id="rId5"/>
    <p:sldLayoutId id="2147483655" r:id="rId6"/>
    <p:sldLayoutId id="2147483662" r:id="rId7"/>
    <p:sldLayoutId id="2147483663" r:id="rId8"/>
    <p:sldLayoutId id="2147483665" r:id="rId9"/>
    <p:sldLayoutId id="2147483666" r:id="rId10"/>
    <p:sldLayoutId id="2147483667" r:id="rId11"/>
    <p:sldLayoutId id="2147483664" r:id="rId12"/>
    <p:sldLayoutId id="2147483668" r:id="rId13"/>
    <p:sldLayoutId id="2147483669" r:id="rId14"/>
    <p:sldLayoutId id="2147483673" r:id="rId15"/>
    <p:sldLayoutId id="2147483656" r:id="rId16"/>
    <p:sldLayoutId id="2147483674" r:id="rId17"/>
    <p:sldLayoutId id="2147483675"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1.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1.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4.xml"/><Relationship Id="rId5" Type="http://schemas.openxmlformats.org/officeDocument/2006/relationships/image" Target="../media/image32.jpeg"/><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41C804F-A72A-B24D-9E9A-BB4536D1724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1"/>
                    </a14:imgEffect>
                    <a14:imgEffect>
                      <a14:colorTemperature colorTemp="7200"/>
                    </a14:imgEffect>
                    <a14:imgEffect>
                      <a14:saturation sat="33000"/>
                    </a14:imgEffect>
                    <a14:imgEffect>
                      <a14:brightnessContrast bright="-20000" contrast="-20000"/>
                    </a14:imgEffect>
                  </a14:imgLayer>
                </a14:imgProps>
              </a:ext>
              <a:ext uri="{28A0092B-C50C-407E-A947-70E740481C1C}">
                <a14:useLocalDpi xmlns:a14="http://schemas.microsoft.com/office/drawing/2010/main" val="0"/>
              </a:ext>
            </a:extLst>
          </a:blip>
          <a:srcRect l="1964" t="31800" b="15012"/>
          <a:stretch/>
        </p:blipFill>
        <p:spPr>
          <a:xfrm>
            <a:off x="0" y="-20537"/>
            <a:ext cx="9144000" cy="3219574"/>
          </a:xfrm>
          <a:prstGeom prst="rect">
            <a:avLst/>
          </a:prstGeom>
          <a:effectLst>
            <a:softEdge rad="0"/>
          </a:effectLst>
        </p:spPr>
      </p:pic>
      <p:sp>
        <p:nvSpPr>
          <p:cNvPr id="12" name="TextBox 11"/>
          <p:cNvSpPr txBox="1"/>
          <p:nvPr/>
        </p:nvSpPr>
        <p:spPr>
          <a:xfrm>
            <a:off x="323528" y="3435846"/>
            <a:ext cx="8496943" cy="1200329"/>
          </a:xfrm>
          <a:prstGeom prst="rect">
            <a:avLst/>
          </a:prstGeom>
          <a:noFill/>
        </p:spPr>
        <p:txBody>
          <a:bodyPr wrap="square" rtlCol="0">
            <a:spAutoFit/>
          </a:bodyPr>
          <a:lstStyle/>
          <a:p>
            <a:pPr algn="ctr"/>
            <a:r>
              <a:rPr lang="en-US" altLang="ko-KR" dirty="0">
                <a:solidFill>
                  <a:schemeClr val="bg1"/>
                </a:solidFill>
                <a:latin typeface="Century Gothic" panose="020B0502020202020204" pitchFamily="34" charset="0"/>
                <a:cs typeface="Arial" pitchFamily="34" charset="0"/>
              </a:rPr>
              <a:t>Have your </a:t>
            </a:r>
            <a:r>
              <a:rPr lang="en-US" altLang="ko-KR" b="1" dirty="0">
                <a:solidFill>
                  <a:schemeClr val="bg1"/>
                </a:solidFill>
                <a:latin typeface="Century Gothic" panose="020B0502020202020204" pitchFamily="34" charset="0"/>
                <a:cs typeface="Arial" pitchFamily="34" charset="0"/>
              </a:rPr>
              <a:t>TRAINEE NOTES &amp; SPIRITUAL GIFTS ASSESSMENT </a:t>
            </a:r>
            <a:r>
              <a:rPr lang="en-US" altLang="ko-KR" dirty="0">
                <a:solidFill>
                  <a:schemeClr val="bg1"/>
                </a:solidFill>
                <a:latin typeface="Century Gothic" panose="020B0502020202020204" pitchFamily="34" charset="0"/>
                <a:cs typeface="Arial" pitchFamily="34" charset="0"/>
              </a:rPr>
              <a:t>in front of you.</a:t>
            </a:r>
          </a:p>
          <a:p>
            <a:pPr algn="ctr"/>
            <a:endParaRPr lang="en-US" altLang="ko-KR" dirty="0">
              <a:solidFill>
                <a:schemeClr val="bg1"/>
              </a:solidFill>
              <a:latin typeface="Century Gothic" panose="020B0502020202020204" pitchFamily="34" charset="0"/>
              <a:cs typeface="Arial" pitchFamily="34" charset="0"/>
            </a:endParaRPr>
          </a:p>
          <a:p>
            <a:pPr algn="ctr"/>
            <a:r>
              <a:rPr lang="en-US" altLang="ko-KR" dirty="0">
                <a:solidFill>
                  <a:schemeClr val="bg1"/>
                </a:solidFill>
                <a:latin typeface="Century Gothic" panose="020B0502020202020204" pitchFamily="34" charset="0"/>
                <a:cs typeface="Arial" pitchFamily="34" charset="0"/>
              </a:rPr>
              <a:t>Before the training begins, please test your audio. If you are not able to hear anything, please use the chat feature to notify your trainer. </a:t>
            </a:r>
          </a:p>
        </p:txBody>
      </p:sp>
      <p:sp>
        <p:nvSpPr>
          <p:cNvPr id="11" name="Text Placeholder 1"/>
          <p:cNvSpPr txBox="1">
            <a:spLocks/>
          </p:cNvSpPr>
          <p:nvPr/>
        </p:nvSpPr>
        <p:spPr>
          <a:xfrm>
            <a:off x="1403648" y="199291"/>
            <a:ext cx="7267450" cy="2779917"/>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US" altLang="ko-KR" sz="6000" b="1" dirty="0">
                <a:solidFill>
                  <a:schemeClr val="bg1"/>
                </a:solidFill>
                <a:effectLst>
                  <a:outerShdw blurRad="50800" dist="50800" dir="1140000" algn="ctr" rotWithShape="0">
                    <a:schemeClr val="tx1">
                      <a:lumMod val="75000"/>
                      <a:lumOff val="25000"/>
                    </a:schemeClr>
                  </a:outerShdw>
                </a:effectLst>
                <a:latin typeface="Century Gothic" panose="020B0502020202020204" pitchFamily="34" charset="0"/>
                <a:cs typeface="Arial" pitchFamily="34" charset="0"/>
              </a:rPr>
              <a:t>Welcome to</a:t>
            </a:r>
          </a:p>
          <a:p>
            <a:pPr marL="0" indent="0" algn="r">
              <a:spcBef>
                <a:spcPts val="0"/>
              </a:spcBef>
              <a:buNone/>
            </a:pPr>
            <a:r>
              <a:rPr lang="en-US" altLang="ko-KR" sz="6000" b="1" dirty="0">
                <a:solidFill>
                  <a:schemeClr val="bg1"/>
                </a:solidFill>
                <a:effectLst>
                  <a:outerShdw blurRad="50800" dist="50800" dir="1140000" algn="ctr" rotWithShape="0">
                    <a:schemeClr val="tx1">
                      <a:lumMod val="75000"/>
                      <a:lumOff val="25000"/>
                    </a:schemeClr>
                  </a:outerShdw>
                </a:effectLst>
                <a:latin typeface="Century Gothic" panose="020B0502020202020204" pitchFamily="34" charset="0"/>
                <a:cs typeface="Arial" pitchFamily="34" charset="0"/>
              </a:rPr>
              <a:t>Intro to Mission &amp; Facilitation</a:t>
            </a:r>
            <a:endParaRPr lang="ko-KR" altLang="en-US" sz="6000" b="1" dirty="0">
              <a:solidFill>
                <a:schemeClr val="bg1"/>
              </a:solidFill>
              <a:effectLst>
                <a:outerShdw blurRad="50800" dist="50800" dir="1140000" algn="ctr" rotWithShape="0">
                  <a:schemeClr val="tx1">
                    <a:lumMod val="75000"/>
                    <a:lumOff val="25000"/>
                  </a:schemeClr>
                </a:outerShdw>
              </a:effectLst>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113C433A-2C55-7E46-9102-E29E43EC75ED}"/>
              </a:ext>
            </a:extLst>
          </p:cNvPr>
          <p:cNvCxnSpPr>
            <a:cxnSpLocks/>
          </p:cNvCxnSpPr>
          <p:nvPr/>
        </p:nvCxnSpPr>
        <p:spPr>
          <a:xfrm>
            <a:off x="1412663" y="3867894"/>
            <a:ext cx="60486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135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2F8BD-C376-D94F-A6BD-A08230344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836" y="97743"/>
            <a:ext cx="7366855" cy="4948014"/>
          </a:xfrm>
          <a:prstGeom prst="rect">
            <a:avLst/>
          </a:prstGeom>
        </p:spPr>
      </p:pic>
      <p:sp>
        <p:nvSpPr>
          <p:cNvPr id="13" name="Rectangle 4">
            <a:extLst>
              <a:ext uri="{FF2B5EF4-FFF2-40B4-BE49-F238E27FC236}">
                <a16:creationId xmlns:a16="http://schemas.microsoft.com/office/drawing/2014/main" id="{B65DD9AE-6656-7F48-99D5-560DD2989FE7}"/>
              </a:ext>
            </a:extLst>
          </p:cNvPr>
          <p:cNvSpPr txBox="1">
            <a:spLocks noChangeArrowheads="1"/>
          </p:cNvSpPr>
          <p:nvPr/>
        </p:nvSpPr>
        <p:spPr>
          <a:xfrm>
            <a:off x="238117" y="1870616"/>
            <a:ext cx="4333883" cy="1634585"/>
          </a:xfrm>
          <a:prstGeom prst="rect">
            <a:avLst/>
          </a:prstGeom>
        </p:spPr>
        <p:txBody>
          <a:bodyPr vert="horz" lIns="68580" tIns="34290" rIns="68580" bIns="3429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4050" dirty="0">
                <a:solidFill>
                  <a:srgbClr val="0C8C44"/>
                </a:solidFill>
                <a:latin typeface="Century Gothic" panose="020B0502020202020204" pitchFamily="34" charset="0"/>
                <a:ea typeface="Verdana" pitchFamily="34" charset="0"/>
                <a:cs typeface="Verdana" pitchFamily="34" charset="0"/>
              </a:rPr>
              <a:t>The Process of Transformation</a:t>
            </a:r>
          </a:p>
        </p:txBody>
      </p:sp>
    </p:spTree>
    <p:extLst>
      <p:ext uri="{BB962C8B-B14F-4D97-AF65-F5344CB8AC3E}">
        <p14:creationId xmlns:p14="http://schemas.microsoft.com/office/powerpoint/2010/main" val="710612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EA4490-F073-1B44-98CD-1CE1D452309B}"/>
              </a:ext>
            </a:extLst>
          </p:cNvPr>
          <p:cNvPicPr>
            <a:picLocks noChangeAspect="1"/>
          </p:cNvPicPr>
          <p:nvPr/>
        </p:nvPicPr>
        <p:blipFill rotWithShape="1">
          <a:blip r:embed="rId3">
            <a:extLst>
              <a:ext uri="{28A0092B-C50C-407E-A947-70E740481C1C}">
                <a14:useLocalDpi xmlns:a14="http://schemas.microsoft.com/office/drawing/2010/main" val="0"/>
              </a:ext>
            </a:extLst>
          </a:blip>
          <a:srcRect t="66915" b="1043"/>
          <a:stretch/>
        </p:blipFill>
        <p:spPr>
          <a:xfrm>
            <a:off x="1418693" y="2948940"/>
            <a:ext cx="6609691" cy="2194560"/>
          </a:xfrm>
          <a:prstGeom prst="rect">
            <a:avLst/>
          </a:prstGeom>
        </p:spPr>
      </p:pic>
      <p:pic>
        <p:nvPicPr>
          <p:cNvPr id="5" name="Picture 4">
            <a:extLst>
              <a:ext uri="{FF2B5EF4-FFF2-40B4-BE49-F238E27FC236}">
                <a16:creationId xmlns:a16="http://schemas.microsoft.com/office/drawing/2014/main" id="{82D1983A-3328-E34A-B9E4-54E278F5E1F5}"/>
              </a:ext>
            </a:extLst>
          </p:cNvPr>
          <p:cNvPicPr>
            <a:picLocks noChangeAspect="1"/>
          </p:cNvPicPr>
          <p:nvPr/>
        </p:nvPicPr>
        <p:blipFill rotWithShape="1">
          <a:blip r:embed="rId4">
            <a:extLst>
              <a:ext uri="{28A0092B-C50C-407E-A947-70E740481C1C}">
                <a14:useLocalDpi xmlns:a14="http://schemas.microsoft.com/office/drawing/2010/main" val="0"/>
              </a:ext>
            </a:extLst>
          </a:blip>
          <a:srcRect l="45545" t="47202" r="15169" b="166"/>
          <a:stretch/>
        </p:blipFill>
        <p:spPr>
          <a:xfrm>
            <a:off x="3203848" y="114300"/>
            <a:ext cx="3308920" cy="3008109"/>
          </a:xfrm>
          <a:prstGeom prst="rect">
            <a:avLst/>
          </a:prstGeom>
        </p:spPr>
      </p:pic>
    </p:spTree>
    <p:extLst>
      <p:ext uri="{BB962C8B-B14F-4D97-AF65-F5344CB8AC3E}">
        <p14:creationId xmlns:p14="http://schemas.microsoft.com/office/powerpoint/2010/main" val="382076968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p:cNvSpPr/>
          <p:nvPr/>
        </p:nvSpPr>
        <p:spPr>
          <a:xfrm rot="5400000">
            <a:off x="3847404" y="1918467"/>
            <a:ext cx="2736052" cy="1878868"/>
          </a:xfrm>
          <a:prstGeom prst="trapezoid">
            <a:avLst>
              <a:gd name="adj" fmla="val 72234"/>
            </a:avLst>
          </a:prstGeom>
          <a:gradFill>
            <a:gsLst>
              <a:gs pos="0">
                <a:schemeClr val="accent1">
                  <a:lumMod val="50000"/>
                  <a:lumOff val="50000"/>
                </a:schemeClr>
              </a:gs>
              <a:gs pos="50000">
                <a:schemeClr val="accent1">
                  <a:lumMod val="40000"/>
                  <a:lumOff val="6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 Placeholder 1"/>
          <p:cNvSpPr>
            <a:spLocks noGrp="1"/>
          </p:cNvSpPr>
          <p:nvPr>
            <p:ph type="body" sz="quarter" idx="10"/>
          </p:nvPr>
        </p:nvSpPr>
        <p:spPr/>
        <p:txBody>
          <a:bodyPr/>
          <a:lstStyle/>
          <a:p>
            <a:r>
              <a:rPr lang="en-US" altLang="ko-KR" dirty="0">
                <a:latin typeface="Century Gothic" panose="020B0502020202020204" pitchFamily="34" charset="0"/>
              </a:rPr>
              <a:t>Stages of Change</a:t>
            </a:r>
            <a:endParaRPr lang="ko-KR" altLang="en-US" dirty="0">
              <a:latin typeface="Century Gothic" panose="020B0502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Century Gothic" panose="020B0502020202020204" pitchFamily="34" charset="0"/>
              </a:rPr>
              <a:t>The Purpose of </a:t>
            </a:r>
            <a:r>
              <a:rPr lang="en-US" altLang="ko-KR" i="1" dirty="0">
                <a:latin typeface="Century Gothic" panose="020B0502020202020204" pitchFamily="34" charset="0"/>
              </a:rPr>
              <a:t>Journey to Freedom</a:t>
            </a:r>
          </a:p>
        </p:txBody>
      </p:sp>
      <p:sp>
        <p:nvSpPr>
          <p:cNvPr id="4" name="Rounded Rectangle 3"/>
          <p:cNvSpPr/>
          <p:nvPr/>
        </p:nvSpPr>
        <p:spPr>
          <a:xfrm>
            <a:off x="651681" y="1399883"/>
            <a:ext cx="540000" cy="306001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5"/>
          <p:cNvSpPr/>
          <p:nvPr/>
        </p:nvSpPr>
        <p:spPr>
          <a:xfrm>
            <a:off x="1403648" y="1399883"/>
            <a:ext cx="540000" cy="30600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ounded Rectangle 6"/>
          <p:cNvSpPr/>
          <p:nvPr/>
        </p:nvSpPr>
        <p:spPr>
          <a:xfrm>
            <a:off x="2155615" y="1399883"/>
            <a:ext cx="540000" cy="306001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ounded Rectangle 7"/>
          <p:cNvSpPr/>
          <p:nvPr/>
        </p:nvSpPr>
        <p:spPr>
          <a:xfrm>
            <a:off x="2907582" y="1399883"/>
            <a:ext cx="540000" cy="306001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3659549" y="1399883"/>
            <a:ext cx="540000" cy="306001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7222971" y="2293163"/>
            <a:ext cx="1525493" cy="1015663"/>
          </a:xfrm>
          <a:prstGeom prst="rect">
            <a:avLst/>
          </a:prstGeom>
          <a:noFill/>
        </p:spPr>
        <p:txBody>
          <a:bodyPr wrap="square" rtlCol="0">
            <a:spAutoFit/>
          </a:bodyPr>
          <a:lstStyle/>
          <a:p>
            <a:r>
              <a:rPr lang="en-US" altLang="ko-KR" sz="1200" b="1" dirty="0">
                <a:solidFill>
                  <a:schemeClr val="tx1">
                    <a:lumMod val="75000"/>
                    <a:lumOff val="25000"/>
                  </a:schemeClr>
                </a:solidFill>
                <a:latin typeface="Century Gothic" panose="020B0502020202020204" pitchFamily="34" charset="0"/>
                <a:cs typeface="Arial" pitchFamily="34" charset="0"/>
              </a:rPr>
              <a:t>Adapted from </a:t>
            </a:r>
            <a:r>
              <a:rPr lang="en-US" altLang="ko-KR" sz="1200" b="1" i="1" dirty="0">
                <a:solidFill>
                  <a:schemeClr val="tx1">
                    <a:lumMod val="75000"/>
                    <a:lumOff val="25000"/>
                  </a:schemeClr>
                </a:solidFill>
                <a:latin typeface="Century Gothic" panose="020B0502020202020204" pitchFamily="34" charset="0"/>
                <a:cs typeface="Arial" pitchFamily="34" charset="0"/>
              </a:rPr>
              <a:t>Changing for Good </a:t>
            </a:r>
            <a:r>
              <a:rPr lang="en-US" altLang="ko-KR" sz="1200" b="1" dirty="0">
                <a:solidFill>
                  <a:schemeClr val="tx1">
                    <a:lumMod val="75000"/>
                    <a:lumOff val="25000"/>
                  </a:schemeClr>
                </a:solidFill>
                <a:latin typeface="Century Gothic" panose="020B0502020202020204" pitchFamily="34" charset="0"/>
                <a:cs typeface="Arial" pitchFamily="34" charset="0"/>
              </a:rPr>
              <a:t>by </a:t>
            </a:r>
          </a:p>
          <a:p>
            <a:r>
              <a:rPr lang="en-US" altLang="ko-KR" sz="1200" b="1" dirty="0">
                <a:solidFill>
                  <a:schemeClr val="tx1">
                    <a:lumMod val="75000"/>
                    <a:lumOff val="25000"/>
                  </a:schemeClr>
                </a:solidFill>
                <a:latin typeface="Century Gothic" panose="020B0502020202020204" pitchFamily="34" charset="0"/>
                <a:cs typeface="Arial" pitchFamily="34" charset="0"/>
              </a:rPr>
              <a:t>Dr. James Prochaska</a:t>
            </a:r>
            <a:endParaRPr lang="ko-KR" altLang="en-US" sz="1200" b="1" dirty="0">
              <a:solidFill>
                <a:schemeClr val="tx1">
                  <a:lumMod val="75000"/>
                  <a:lumOff val="25000"/>
                </a:schemeClr>
              </a:solidFill>
              <a:latin typeface="Century Gothic" panose="020B0502020202020204" pitchFamily="34" charset="0"/>
              <a:cs typeface="Arial" pitchFamily="34" charset="0"/>
            </a:endParaRPr>
          </a:p>
        </p:txBody>
      </p:sp>
      <p:sp>
        <p:nvSpPr>
          <p:cNvPr id="10" name="Oval 9"/>
          <p:cNvSpPr/>
          <p:nvPr/>
        </p:nvSpPr>
        <p:spPr>
          <a:xfrm>
            <a:off x="690633" y="1445644"/>
            <a:ext cx="462096" cy="462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p:nvSpPr>
        <p:spPr>
          <a:xfrm>
            <a:off x="1442600" y="1445644"/>
            <a:ext cx="462096" cy="462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20"/>
          <p:cNvSpPr/>
          <p:nvPr/>
        </p:nvSpPr>
        <p:spPr>
          <a:xfrm>
            <a:off x="2194567" y="1445644"/>
            <a:ext cx="462096" cy="462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21"/>
          <p:cNvSpPr/>
          <p:nvPr/>
        </p:nvSpPr>
        <p:spPr>
          <a:xfrm>
            <a:off x="2946534" y="1445644"/>
            <a:ext cx="462096" cy="462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p:nvSpPr>
        <p:spPr>
          <a:xfrm>
            <a:off x="3698501" y="1445644"/>
            <a:ext cx="462096" cy="462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658962" y="1475862"/>
            <a:ext cx="533522" cy="400110"/>
          </a:xfrm>
          <a:prstGeom prst="rect">
            <a:avLst/>
          </a:prstGeom>
          <a:noFill/>
        </p:spPr>
        <p:txBody>
          <a:bodyPr wrap="square" rtlCol="0">
            <a:spAutoFit/>
          </a:bodyPr>
          <a:lstStyle/>
          <a:p>
            <a:pPr algn="ctr"/>
            <a:r>
              <a:rPr lang="en-US" altLang="ko-KR" sz="2000" b="1" dirty="0">
                <a:solidFill>
                  <a:schemeClr val="accent1"/>
                </a:solidFill>
                <a:latin typeface="Century Gothic" panose="020B0502020202020204" pitchFamily="34" charset="0"/>
                <a:cs typeface="Arial" pitchFamily="34" charset="0"/>
              </a:rPr>
              <a:t>01</a:t>
            </a:r>
            <a:endParaRPr lang="ko-KR" altLang="en-US" sz="2000" b="1" dirty="0">
              <a:solidFill>
                <a:schemeClr val="accent1"/>
              </a:solidFill>
              <a:latin typeface="Century Gothic" panose="020B0502020202020204" pitchFamily="34" charset="0"/>
              <a:cs typeface="Arial" pitchFamily="34" charset="0"/>
            </a:endParaRPr>
          </a:p>
        </p:txBody>
      </p:sp>
      <p:sp>
        <p:nvSpPr>
          <p:cNvPr id="25" name="TextBox 24"/>
          <p:cNvSpPr txBox="1"/>
          <p:nvPr/>
        </p:nvSpPr>
        <p:spPr>
          <a:xfrm>
            <a:off x="1410126" y="1474107"/>
            <a:ext cx="533522" cy="400110"/>
          </a:xfrm>
          <a:prstGeom prst="rect">
            <a:avLst/>
          </a:prstGeom>
          <a:noFill/>
        </p:spPr>
        <p:txBody>
          <a:bodyPr wrap="square" rtlCol="0">
            <a:spAutoFit/>
          </a:bodyPr>
          <a:lstStyle/>
          <a:p>
            <a:pPr algn="ctr"/>
            <a:r>
              <a:rPr lang="en-US" altLang="ko-KR" sz="2000" b="1" dirty="0">
                <a:solidFill>
                  <a:schemeClr val="accent2"/>
                </a:solidFill>
                <a:latin typeface="Century Gothic" panose="020B0502020202020204" pitchFamily="34" charset="0"/>
                <a:cs typeface="Arial" pitchFamily="34" charset="0"/>
              </a:rPr>
              <a:t>02</a:t>
            </a:r>
            <a:endParaRPr lang="ko-KR" altLang="en-US" sz="2000" b="1" dirty="0">
              <a:solidFill>
                <a:schemeClr val="accent2"/>
              </a:solidFill>
              <a:latin typeface="Century Gothic" panose="020B0502020202020204" pitchFamily="34" charset="0"/>
              <a:cs typeface="Arial" pitchFamily="34" charset="0"/>
            </a:endParaRPr>
          </a:p>
        </p:txBody>
      </p:sp>
      <p:sp>
        <p:nvSpPr>
          <p:cNvPr id="26" name="TextBox 25"/>
          <p:cNvSpPr txBox="1"/>
          <p:nvPr/>
        </p:nvSpPr>
        <p:spPr>
          <a:xfrm>
            <a:off x="2161290" y="1472352"/>
            <a:ext cx="533522" cy="400110"/>
          </a:xfrm>
          <a:prstGeom prst="rect">
            <a:avLst/>
          </a:prstGeom>
          <a:noFill/>
        </p:spPr>
        <p:txBody>
          <a:bodyPr wrap="square" rtlCol="0">
            <a:spAutoFit/>
          </a:bodyPr>
          <a:lstStyle/>
          <a:p>
            <a:pPr algn="ctr"/>
            <a:r>
              <a:rPr lang="en-US" altLang="ko-KR" sz="2000" b="1" dirty="0">
                <a:solidFill>
                  <a:schemeClr val="accent1"/>
                </a:solidFill>
                <a:latin typeface="Century Gothic" panose="020B0502020202020204" pitchFamily="34" charset="0"/>
                <a:cs typeface="Arial" pitchFamily="34" charset="0"/>
              </a:rPr>
              <a:t>03</a:t>
            </a:r>
            <a:endParaRPr lang="ko-KR" altLang="en-US" sz="2000" b="1" dirty="0">
              <a:solidFill>
                <a:schemeClr val="accent1"/>
              </a:solidFill>
              <a:latin typeface="Century Gothic" panose="020B0502020202020204" pitchFamily="34" charset="0"/>
              <a:cs typeface="Arial" pitchFamily="34" charset="0"/>
            </a:endParaRPr>
          </a:p>
        </p:txBody>
      </p:sp>
      <p:sp>
        <p:nvSpPr>
          <p:cNvPr id="27" name="TextBox 26"/>
          <p:cNvSpPr txBox="1"/>
          <p:nvPr/>
        </p:nvSpPr>
        <p:spPr>
          <a:xfrm>
            <a:off x="2912454" y="1470597"/>
            <a:ext cx="533522" cy="400110"/>
          </a:xfrm>
          <a:prstGeom prst="rect">
            <a:avLst/>
          </a:prstGeom>
          <a:noFill/>
        </p:spPr>
        <p:txBody>
          <a:bodyPr wrap="square" rtlCol="0">
            <a:spAutoFit/>
          </a:bodyPr>
          <a:lstStyle/>
          <a:p>
            <a:pPr algn="ctr"/>
            <a:r>
              <a:rPr lang="en-US" altLang="ko-KR" sz="2000" b="1" dirty="0">
                <a:solidFill>
                  <a:schemeClr val="accent1"/>
                </a:solidFill>
                <a:latin typeface="Century Gothic" panose="020B0502020202020204" pitchFamily="34" charset="0"/>
                <a:cs typeface="Arial" pitchFamily="34" charset="0"/>
              </a:rPr>
              <a:t>04</a:t>
            </a:r>
            <a:endParaRPr lang="ko-KR" altLang="en-US" sz="2000" b="1" dirty="0">
              <a:solidFill>
                <a:schemeClr val="accent1"/>
              </a:solidFill>
              <a:latin typeface="Century Gothic" panose="020B0502020202020204" pitchFamily="34" charset="0"/>
              <a:cs typeface="Arial" pitchFamily="34" charset="0"/>
            </a:endParaRPr>
          </a:p>
        </p:txBody>
      </p:sp>
      <p:sp>
        <p:nvSpPr>
          <p:cNvPr id="28" name="TextBox 27"/>
          <p:cNvSpPr txBox="1"/>
          <p:nvPr/>
        </p:nvSpPr>
        <p:spPr>
          <a:xfrm>
            <a:off x="3657140" y="1462235"/>
            <a:ext cx="533522" cy="400110"/>
          </a:xfrm>
          <a:prstGeom prst="rect">
            <a:avLst/>
          </a:prstGeom>
          <a:noFill/>
        </p:spPr>
        <p:txBody>
          <a:bodyPr wrap="square" rtlCol="0">
            <a:spAutoFit/>
          </a:bodyPr>
          <a:lstStyle/>
          <a:p>
            <a:pPr algn="ctr"/>
            <a:r>
              <a:rPr lang="en-US" altLang="ko-KR" sz="2000" b="1" dirty="0">
                <a:solidFill>
                  <a:schemeClr val="accent1"/>
                </a:solidFill>
                <a:latin typeface="Century Gothic" panose="020B0502020202020204" pitchFamily="34" charset="0"/>
                <a:cs typeface="Arial" pitchFamily="34" charset="0"/>
              </a:rPr>
              <a:t>05</a:t>
            </a:r>
            <a:endParaRPr lang="ko-KR" altLang="en-US" sz="2000" b="1" dirty="0">
              <a:solidFill>
                <a:schemeClr val="accent1"/>
              </a:solidFill>
              <a:latin typeface="Century Gothic" panose="020B0502020202020204" pitchFamily="34" charset="0"/>
              <a:cs typeface="Arial" pitchFamily="34" charset="0"/>
            </a:endParaRPr>
          </a:p>
        </p:txBody>
      </p:sp>
      <p:sp>
        <p:nvSpPr>
          <p:cNvPr id="29" name="TextBox 28"/>
          <p:cNvSpPr txBox="1"/>
          <p:nvPr/>
        </p:nvSpPr>
        <p:spPr>
          <a:xfrm rot="16200000">
            <a:off x="-264216" y="2980530"/>
            <a:ext cx="2371794" cy="369332"/>
          </a:xfrm>
          <a:prstGeom prst="rect">
            <a:avLst/>
          </a:prstGeom>
          <a:noFill/>
        </p:spPr>
        <p:txBody>
          <a:bodyPr wrap="square" rtlCol="0">
            <a:spAutoFit/>
          </a:bodyPr>
          <a:lstStyle/>
          <a:p>
            <a:pPr algn="r"/>
            <a:r>
              <a:rPr lang="en-US" altLang="ko-KR" dirty="0">
                <a:solidFill>
                  <a:schemeClr val="bg1"/>
                </a:solidFill>
                <a:latin typeface="Century Gothic" panose="020B0502020202020204" pitchFamily="34" charset="0"/>
                <a:cs typeface="Arial" pitchFamily="34" charset="0"/>
              </a:rPr>
              <a:t>Precontemplation</a:t>
            </a:r>
            <a:endParaRPr lang="ko-KR" altLang="en-US" sz="1400" dirty="0">
              <a:solidFill>
                <a:schemeClr val="bg1"/>
              </a:solidFill>
              <a:latin typeface="Century Gothic" panose="020B0502020202020204" pitchFamily="34" charset="0"/>
              <a:cs typeface="Arial" pitchFamily="34" charset="0"/>
            </a:endParaRPr>
          </a:p>
        </p:txBody>
      </p:sp>
      <p:sp>
        <p:nvSpPr>
          <p:cNvPr id="30" name="TextBox 29"/>
          <p:cNvSpPr txBox="1"/>
          <p:nvPr/>
        </p:nvSpPr>
        <p:spPr>
          <a:xfrm rot="16200000">
            <a:off x="487751" y="2980531"/>
            <a:ext cx="2371794" cy="369332"/>
          </a:xfrm>
          <a:prstGeom prst="rect">
            <a:avLst/>
          </a:prstGeom>
          <a:noFill/>
        </p:spPr>
        <p:txBody>
          <a:bodyPr wrap="square" rtlCol="0">
            <a:spAutoFit/>
          </a:bodyPr>
          <a:lstStyle/>
          <a:p>
            <a:pPr algn="r"/>
            <a:r>
              <a:rPr lang="en-US" altLang="ko-KR" dirty="0">
                <a:solidFill>
                  <a:schemeClr val="bg1"/>
                </a:solidFill>
                <a:latin typeface="Century Gothic" panose="020B0502020202020204" pitchFamily="34" charset="0"/>
                <a:cs typeface="Arial" pitchFamily="34" charset="0"/>
              </a:rPr>
              <a:t>Contemplation</a:t>
            </a:r>
            <a:endParaRPr lang="ko-KR" altLang="en-US" dirty="0">
              <a:solidFill>
                <a:schemeClr val="bg1"/>
              </a:solidFill>
              <a:latin typeface="Century Gothic" panose="020B0502020202020204" pitchFamily="34" charset="0"/>
              <a:cs typeface="Arial" pitchFamily="34" charset="0"/>
            </a:endParaRPr>
          </a:p>
        </p:txBody>
      </p:sp>
      <p:sp>
        <p:nvSpPr>
          <p:cNvPr id="31" name="TextBox 30"/>
          <p:cNvSpPr txBox="1"/>
          <p:nvPr/>
        </p:nvSpPr>
        <p:spPr>
          <a:xfrm rot="16200000">
            <a:off x="1239718" y="2980532"/>
            <a:ext cx="2371794" cy="369332"/>
          </a:xfrm>
          <a:prstGeom prst="rect">
            <a:avLst/>
          </a:prstGeom>
          <a:noFill/>
        </p:spPr>
        <p:txBody>
          <a:bodyPr wrap="square" rtlCol="0">
            <a:spAutoFit/>
          </a:bodyPr>
          <a:lstStyle/>
          <a:p>
            <a:pPr algn="r"/>
            <a:r>
              <a:rPr lang="en-US" altLang="ko-KR" dirty="0">
                <a:solidFill>
                  <a:schemeClr val="bg1"/>
                </a:solidFill>
                <a:latin typeface="Century Gothic" panose="020B0502020202020204" pitchFamily="34" charset="0"/>
                <a:cs typeface="Arial" pitchFamily="34" charset="0"/>
              </a:rPr>
              <a:t>Preparation</a:t>
            </a:r>
            <a:endParaRPr lang="ko-KR" altLang="en-US" dirty="0">
              <a:solidFill>
                <a:schemeClr val="bg1"/>
              </a:solidFill>
              <a:latin typeface="Century Gothic" panose="020B0502020202020204" pitchFamily="34" charset="0"/>
              <a:cs typeface="Arial" pitchFamily="34" charset="0"/>
            </a:endParaRPr>
          </a:p>
        </p:txBody>
      </p:sp>
      <p:sp>
        <p:nvSpPr>
          <p:cNvPr id="32" name="TextBox 31"/>
          <p:cNvSpPr txBox="1"/>
          <p:nvPr/>
        </p:nvSpPr>
        <p:spPr>
          <a:xfrm rot="16200000">
            <a:off x="1991685" y="2980533"/>
            <a:ext cx="2371794" cy="369332"/>
          </a:xfrm>
          <a:prstGeom prst="rect">
            <a:avLst/>
          </a:prstGeom>
          <a:noFill/>
        </p:spPr>
        <p:txBody>
          <a:bodyPr wrap="square" rtlCol="0">
            <a:spAutoFit/>
          </a:bodyPr>
          <a:lstStyle/>
          <a:p>
            <a:pPr algn="r"/>
            <a:r>
              <a:rPr lang="en-US" altLang="ko-KR" dirty="0">
                <a:solidFill>
                  <a:schemeClr val="bg1"/>
                </a:solidFill>
                <a:latin typeface="Century Gothic" panose="020B0502020202020204" pitchFamily="34" charset="0"/>
                <a:cs typeface="Arial" pitchFamily="34" charset="0"/>
              </a:rPr>
              <a:t>Action</a:t>
            </a:r>
            <a:endParaRPr lang="ko-KR" altLang="en-US" dirty="0">
              <a:solidFill>
                <a:schemeClr val="bg1"/>
              </a:solidFill>
              <a:latin typeface="Century Gothic" panose="020B0502020202020204" pitchFamily="34" charset="0"/>
              <a:cs typeface="Arial" pitchFamily="34" charset="0"/>
            </a:endParaRPr>
          </a:p>
        </p:txBody>
      </p:sp>
      <p:sp>
        <p:nvSpPr>
          <p:cNvPr id="33" name="TextBox 32"/>
          <p:cNvSpPr txBox="1"/>
          <p:nvPr/>
        </p:nvSpPr>
        <p:spPr>
          <a:xfrm rot="16200000">
            <a:off x="2743652" y="2980534"/>
            <a:ext cx="2371794" cy="369332"/>
          </a:xfrm>
          <a:prstGeom prst="rect">
            <a:avLst/>
          </a:prstGeom>
          <a:noFill/>
        </p:spPr>
        <p:txBody>
          <a:bodyPr wrap="square" rtlCol="0">
            <a:spAutoFit/>
          </a:bodyPr>
          <a:lstStyle/>
          <a:p>
            <a:pPr algn="r"/>
            <a:r>
              <a:rPr lang="en-US" altLang="ko-KR" dirty="0">
                <a:solidFill>
                  <a:schemeClr val="bg1"/>
                </a:solidFill>
                <a:latin typeface="Century Gothic" panose="020B0502020202020204" pitchFamily="34" charset="0"/>
                <a:cs typeface="Arial" pitchFamily="34" charset="0"/>
              </a:rPr>
              <a:t>Maintenance</a:t>
            </a:r>
            <a:endParaRPr lang="ko-KR" altLang="en-US" dirty="0">
              <a:solidFill>
                <a:schemeClr val="bg1"/>
              </a:solidFill>
              <a:latin typeface="Century Gothic" panose="020B0502020202020204" pitchFamily="34" charset="0"/>
              <a:cs typeface="Arial" pitchFamily="34" charset="0"/>
            </a:endParaRPr>
          </a:p>
        </p:txBody>
      </p:sp>
      <p:pic>
        <p:nvPicPr>
          <p:cNvPr id="17" name="Picture 16">
            <a:extLst>
              <a:ext uri="{FF2B5EF4-FFF2-40B4-BE49-F238E27FC236}">
                <a16:creationId xmlns:a16="http://schemas.microsoft.com/office/drawing/2014/main" id="{05A2B95E-F236-0940-B83D-68994617A10E}"/>
              </a:ext>
            </a:extLst>
          </p:cNvPr>
          <p:cNvPicPr>
            <a:picLocks noChangeAspect="1"/>
          </p:cNvPicPr>
          <p:nvPr/>
        </p:nvPicPr>
        <p:blipFill>
          <a:blip r:embed="rId2"/>
          <a:stretch>
            <a:fillRect/>
          </a:stretch>
        </p:blipFill>
        <p:spPr>
          <a:xfrm>
            <a:off x="5292660" y="1862345"/>
            <a:ext cx="1877301" cy="1877301"/>
          </a:xfrm>
          <a:prstGeom prst="rect">
            <a:avLst/>
          </a:prstGeom>
        </p:spPr>
      </p:pic>
    </p:spTree>
    <p:extLst>
      <p:ext uri="{BB962C8B-B14F-4D97-AF65-F5344CB8AC3E}">
        <p14:creationId xmlns:p14="http://schemas.microsoft.com/office/powerpoint/2010/main" val="181553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0614"/>
            <a:ext cx="7886700" cy="994172"/>
          </a:xfrm>
        </p:spPr>
        <p:txBody>
          <a:bodyPr/>
          <a:lstStyle/>
          <a:p>
            <a:pPr algn="ctr"/>
            <a:r>
              <a:rPr lang="en-US" dirty="0">
                <a:solidFill>
                  <a:srgbClr val="233E90"/>
                </a:solidFill>
                <a:latin typeface="Century Gothic" panose="020B0502020202020204" pitchFamily="34" charset="0"/>
              </a:rPr>
              <a:t>What Happens in Group</a:t>
            </a:r>
          </a:p>
        </p:txBody>
      </p:sp>
      <p:sp>
        <p:nvSpPr>
          <p:cNvPr id="3" name="Content Placeholder 2"/>
          <p:cNvSpPr>
            <a:spLocks noGrp="1"/>
          </p:cNvSpPr>
          <p:nvPr>
            <p:ph idx="1"/>
          </p:nvPr>
        </p:nvSpPr>
        <p:spPr>
          <a:xfrm>
            <a:off x="510266" y="1254785"/>
            <a:ext cx="8123466" cy="2757125"/>
          </a:xfrm>
        </p:spPr>
        <p:txBody>
          <a:bodyPr anchor="ctr">
            <a:noAutofit/>
          </a:bodyPr>
          <a:lstStyle/>
          <a:p>
            <a:pPr marL="385763" indent="-385763">
              <a:buFont typeface="+mj-lt"/>
              <a:buAutoNum type="arabicPeriod"/>
            </a:pPr>
            <a:r>
              <a:rPr lang="en-US" sz="2000" b="1" dirty="0">
                <a:latin typeface="Century Gothic" panose="020B0502020202020204" pitchFamily="34" charset="0"/>
              </a:rPr>
              <a:t>Examine</a:t>
            </a:r>
            <a:r>
              <a:rPr lang="en-US" sz="2000" dirty="0">
                <a:latin typeface="Century Gothic" panose="020B0502020202020204" pitchFamily="34" charset="0"/>
              </a:rPr>
              <a:t> our life story with God and others</a:t>
            </a:r>
          </a:p>
          <a:p>
            <a:pPr marL="385763" indent="-385763">
              <a:buFont typeface="+mj-lt"/>
              <a:buAutoNum type="arabicPeriod"/>
            </a:pPr>
            <a:r>
              <a:rPr lang="en-US" sz="2000" b="1" dirty="0">
                <a:latin typeface="Century Gothic" panose="020B0502020202020204" pitchFamily="34" charset="0"/>
              </a:rPr>
              <a:t>Seek </a:t>
            </a:r>
            <a:r>
              <a:rPr lang="en-US" sz="2000" dirty="0">
                <a:latin typeface="Century Gothic" panose="020B0502020202020204" pitchFamily="34" charset="0"/>
              </a:rPr>
              <a:t>restoration from the pain of our human condition</a:t>
            </a:r>
          </a:p>
          <a:p>
            <a:pPr marL="385763" indent="-385763">
              <a:buFont typeface="+mj-lt"/>
              <a:buAutoNum type="arabicPeriod"/>
            </a:pPr>
            <a:r>
              <a:rPr lang="en-US" sz="2000" b="1" dirty="0">
                <a:latin typeface="Century Gothic" panose="020B0502020202020204" pitchFamily="34" charset="0"/>
              </a:rPr>
              <a:t>Give </a:t>
            </a:r>
            <a:r>
              <a:rPr lang="en-US" sz="2000" dirty="0">
                <a:latin typeface="Century Gothic" panose="020B0502020202020204" pitchFamily="34" charset="0"/>
              </a:rPr>
              <a:t>God space to transform our perception</a:t>
            </a:r>
          </a:p>
          <a:p>
            <a:pPr marL="385763" indent="-385763">
              <a:buFont typeface="+mj-lt"/>
              <a:buAutoNum type="arabicPeriod"/>
            </a:pPr>
            <a:r>
              <a:rPr lang="en-US" sz="2000" b="1" dirty="0">
                <a:latin typeface="Century Gothic" panose="020B0502020202020204" pitchFamily="34" charset="0"/>
              </a:rPr>
              <a:t>Plan</a:t>
            </a:r>
            <a:r>
              <a:rPr lang="en-US" sz="2000" dirty="0">
                <a:latin typeface="Century Gothic" panose="020B0502020202020204" pitchFamily="34" charset="0"/>
              </a:rPr>
              <a:t> for a new future, a new vision, and a new hope</a:t>
            </a:r>
          </a:p>
        </p:txBody>
      </p:sp>
    </p:spTree>
    <p:extLst>
      <p:ext uri="{BB962C8B-B14F-4D97-AF65-F5344CB8AC3E}">
        <p14:creationId xmlns:p14="http://schemas.microsoft.com/office/powerpoint/2010/main" val="621839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Century Gothic" panose="020B0502020202020204" pitchFamily="34" charset="0"/>
              </a:rPr>
              <a:t>Why People Join Group</a:t>
            </a:r>
            <a:endParaRPr lang="ko-KR" altLang="en-US" dirty="0">
              <a:latin typeface="Century Gothic" panose="020B0502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Century Gothic" panose="020B0502020202020204" pitchFamily="34" charset="0"/>
              </a:rPr>
              <a:t>…just a few of the many reasons. </a:t>
            </a:r>
          </a:p>
        </p:txBody>
      </p:sp>
      <p:sp>
        <p:nvSpPr>
          <p:cNvPr id="6" name="Freeform 5"/>
          <p:cNvSpPr/>
          <p:nvPr/>
        </p:nvSpPr>
        <p:spPr>
          <a:xfrm>
            <a:off x="3828216" y="970590"/>
            <a:ext cx="1223810" cy="1223810"/>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lvl="0" algn="ctr" defTabSz="1333500" latinLnBrk="1">
              <a:lnSpc>
                <a:spcPct val="90000"/>
              </a:lnSpc>
              <a:spcBef>
                <a:spcPct val="0"/>
              </a:spcBef>
              <a:spcAft>
                <a:spcPct val="35000"/>
              </a:spcAft>
            </a:pPr>
            <a:r>
              <a:rPr lang="en-US" altLang="ko-KR" sz="1700" kern="1200" dirty="0">
                <a:latin typeface="Century Gothic" panose="020B0502020202020204" pitchFamily="34" charset="0"/>
              </a:rPr>
              <a:t>Anxiety</a:t>
            </a:r>
            <a:endParaRPr lang="ko-KR" altLang="en-US" sz="1700" kern="1200" dirty="0">
              <a:latin typeface="Century Gothic" panose="020B0502020202020204" pitchFamily="34" charset="0"/>
            </a:endParaRPr>
          </a:p>
        </p:txBody>
      </p:sp>
      <p:sp>
        <p:nvSpPr>
          <p:cNvPr id="8" name="Freeform 7"/>
          <p:cNvSpPr/>
          <p:nvPr/>
        </p:nvSpPr>
        <p:spPr>
          <a:xfrm>
            <a:off x="4932040" y="1577629"/>
            <a:ext cx="1223810" cy="1223810"/>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lvl="0" algn="ctr" defTabSz="1333500" latinLnBrk="1">
              <a:lnSpc>
                <a:spcPct val="90000"/>
              </a:lnSpc>
              <a:spcBef>
                <a:spcPct val="0"/>
              </a:spcBef>
              <a:spcAft>
                <a:spcPct val="35000"/>
              </a:spcAft>
            </a:pPr>
            <a:r>
              <a:rPr lang="en-US" altLang="ko-KR" kern="1200" dirty="0">
                <a:latin typeface="Century Gothic" panose="020B0502020202020204" pitchFamily="34" charset="0"/>
              </a:rPr>
              <a:t>Toxic Shame</a:t>
            </a:r>
            <a:endParaRPr lang="ko-KR" altLang="en-US" kern="1200" dirty="0">
              <a:latin typeface="Century Gothic" panose="020B0502020202020204" pitchFamily="34" charset="0"/>
            </a:endParaRPr>
          </a:p>
        </p:txBody>
      </p:sp>
      <p:sp>
        <p:nvSpPr>
          <p:cNvPr id="10" name="Freeform 9"/>
          <p:cNvSpPr/>
          <p:nvPr/>
        </p:nvSpPr>
        <p:spPr>
          <a:xfrm>
            <a:off x="4932040" y="2812470"/>
            <a:ext cx="1224737" cy="1224737"/>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lvl="0" algn="ctr" defTabSz="1333500" latinLnBrk="1">
              <a:lnSpc>
                <a:spcPct val="90000"/>
              </a:lnSpc>
              <a:spcBef>
                <a:spcPct val="0"/>
              </a:spcBef>
              <a:spcAft>
                <a:spcPct val="35000"/>
              </a:spcAft>
            </a:pPr>
            <a:r>
              <a:rPr lang="en-US" altLang="ko-KR" kern="1200" dirty="0">
                <a:latin typeface="Century Gothic" panose="020B0502020202020204" pitchFamily="34" charset="0"/>
              </a:rPr>
              <a:t>Grief</a:t>
            </a:r>
            <a:endParaRPr lang="ko-KR" altLang="en-US" kern="1200" dirty="0">
              <a:latin typeface="Century Gothic" panose="020B0502020202020204" pitchFamily="34" charset="0"/>
            </a:endParaRPr>
          </a:p>
        </p:txBody>
      </p:sp>
      <p:sp>
        <p:nvSpPr>
          <p:cNvPr id="12" name="Freeform 11"/>
          <p:cNvSpPr/>
          <p:nvPr/>
        </p:nvSpPr>
        <p:spPr>
          <a:xfrm>
            <a:off x="2724394" y="2813397"/>
            <a:ext cx="1223810" cy="1223810"/>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lvl="0" algn="ctr" defTabSz="1333500" latinLnBrk="1">
              <a:lnSpc>
                <a:spcPct val="90000"/>
              </a:lnSpc>
              <a:spcBef>
                <a:spcPct val="0"/>
              </a:spcBef>
              <a:spcAft>
                <a:spcPct val="35000"/>
              </a:spcAft>
            </a:pPr>
            <a:r>
              <a:rPr lang="en-US" altLang="ko-KR" kern="1200" dirty="0">
                <a:latin typeface="Century Gothic" panose="020B0502020202020204" pitchFamily="34" charset="0"/>
              </a:rPr>
              <a:t>Doubt</a:t>
            </a:r>
            <a:endParaRPr lang="ko-KR" altLang="en-US" kern="1200" dirty="0">
              <a:latin typeface="Century Gothic" panose="020B0502020202020204" pitchFamily="34" charset="0"/>
            </a:endParaRPr>
          </a:p>
        </p:txBody>
      </p:sp>
      <p:sp>
        <p:nvSpPr>
          <p:cNvPr id="14" name="Freeform 13"/>
          <p:cNvSpPr/>
          <p:nvPr/>
        </p:nvSpPr>
        <p:spPr>
          <a:xfrm>
            <a:off x="2694596" y="1563964"/>
            <a:ext cx="1223810" cy="1223810"/>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lvl="0" algn="ctr" defTabSz="1333500" latinLnBrk="1">
              <a:lnSpc>
                <a:spcPct val="90000"/>
              </a:lnSpc>
              <a:spcBef>
                <a:spcPct val="0"/>
              </a:spcBef>
              <a:spcAft>
                <a:spcPct val="35000"/>
              </a:spcAft>
            </a:pPr>
            <a:r>
              <a:rPr lang="en-US" altLang="ko-KR" sz="1550" kern="1200" dirty="0">
                <a:latin typeface="Century Gothic" panose="020B0502020202020204" pitchFamily="34" charset="0"/>
              </a:rPr>
              <a:t>Purpose</a:t>
            </a:r>
            <a:endParaRPr lang="ko-KR" altLang="en-US" sz="1550" kern="1200" dirty="0">
              <a:latin typeface="Century Gothic" panose="020B0502020202020204" pitchFamily="34" charset="0"/>
            </a:endParaRPr>
          </a:p>
        </p:txBody>
      </p:sp>
      <p:sp>
        <p:nvSpPr>
          <p:cNvPr id="17" name="Freeform 16"/>
          <p:cNvSpPr/>
          <p:nvPr/>
        </p:nvSpPr>
        <p:spPr>
          <a:xfrm>
            <a:off x="3828217" y="2195513"/>
            <a:ext cx="1223810" cy="1223810"/>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lvl="0" algn="ctr" defTabSz="1333500" latinLnBrk="1">
              <a:lnSpc>
                <a:spcPct val="90000"/>
              </a:lnSpc>
              <a:spcBef>
                <a:spcPct val="0"/>
              </a:spcBef>
              <a:spcAft>
                <a:spcPct val="35000"/>
              </a:spcAft>
            </a:pPr>
            <a:r>
              <a:rPr lang="en-US" altLang="ko-KR" sz="1200" kern="1200" dirty="0">
                <a:latin typeface="Century Gothic" panose="020B0502020202020204" pitchFamily="34" charset="0"/>
              </a:rPr>
              <a:t>Significant Life Stories</a:t>
            </a:r>
            <a:endParaRPr lang="ko-KR" altLang="en-US" sz="1200" kern="1200" dirty="0">
              <a:latin typeface="Century Gothic" panose="020B0502020202020204" pitchFamily="34" charset="0"/>
            </a:endParaRPr>
          </a:p>
        </p:txBody>
      </p:sp>
      <p:sp>
        <p:nvSpPr>
          <p:cNvPr id="39" name="Freeform 38">
            <a:extLst>
              <a:ext uri="{FF2B5EF4-FFF2-40B4-BE49-F238E27FC236}">
                <a16:creationId xmlns:a16="http://schemas.microsoft.com/office/drawing/2014/main" id="{F8A332C1-98D8-4046-9E64-C7F92650FCE0}"/>
              </a:ext>
            </a:extLst>
          </p:cNvPr>
          <p:cNvSpPr/>
          <p:nvPr/>
        </p:nvSpPr>
        <p:spPr>
          <a:xfrm>
            <a:off x="3827754" y="3450461"/>
            <a:ext cx="1224737" cy="1224737"/>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lvl="0" algn="ctr" defTabSz="1333500" latinLnBrk="1">
              <a:lnSpc>
                <a:spcPct val="90000"/>
              </a:lnSpc>
              <a:spcBef>
                <a:spcPct val="0"/>
              </a:spcBef>
              <a:spcAft>
                <a:spcPct val="35000"/>
              </a:spcAft>
            </a:pPr>
            <a:r>
              <a:rPr lang="en-US" altLang="ko-KR" sz="1550" kern="1200" dirty="0">
                <a:latin typeface="Century Gothic" panose="020B0502020202020204" pitchFamily="34" charset="0"/>
              </a:rPr>
              <a:t>Isolation</a:t>
            </a:r>
            <a:endParaRPr lang="ko-KR" altLang="en-US" sz="1550" kern="1200" dirty="0">
              <a:latin typeface="Century Gothic" panose="020B0502020202020204" pitchFamily="34" charset="0"/>
            </a:endParaRPr>
          </a:p>
        </p:txBody>
      </p:sp>
    </p:spTree>
    <p:extLst>
      <p:ext uri="{BB962C8B-B14F-4D97-AF65-F5344CB8AC3E}">
        <p14:creationId xmlns:p14="http://schemas.microsoft.com/office/powerpoint/2010/main" val="2765534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214" y="339502"/>
            <a:ext cx="9144000" cy="576064"/>
          </a:xfrm>
        </p:spPr>
        <p:txBody>
          <a:bodyPr/>
          <a:lstStyle/>
          <a:p>
            <a:r>
              <a:rPr lang="en-US" altLang="ko-KR" dirty="0">
                <a:latin typeface="Century Gothic" panose="020B0502020202020204" pitchFamily="34" charset="0"/>
              </a:rPr>
              <a:t>The Nature of Our Small Groups</a:t>
            </a:r>
            <a:endParaRPr lang="ko-KR" altLang="en-US" dirty="0">
              <a:latin typeface="Century Gothic" panose="020B0502020202020204" pitchFamily="34" charset="0"/>
            </a:endParaRPr>
          </a:p>
        </p:txBody>
      </p:sp>
      <p:grpSp>
        <p:nvGrpSpPr>
          <p:cNvPr id="16" name="Group 15"/>
          <p:cNvGrpSpPr/>
          <p:nvPr/>
        </p:nvGrpSpPr>
        <p:grpSpPr>
          <a:xfrm>
            <a:off x="251520" y="3350185"/>
            <a:ext cx="1656183" cy="996998"/>
            <a:chOff x="251520" y="3350185"/>
            <a:chExt cx="1656183" cy="996998"/>
          </a:xfrm>
        </p:grpSpPr>
        <p:sp>
          <p:nvSpPr>
            <p:cNvPr id="14" name="Text Placeholder 18"/>
            <p:cNvSpPr txBox="1">
              <a:spLocks/>
            </p:cNvSpPr>
            <p:nvPr/>
          </p:nvSpPr>
          <p:spPr>
            <a:xfrm>
              <a:off x="251521" y="3350185"/>
              <a:ext cx="1656181" cy="511791"/>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accent1"/>
                  </a:solidFill>
                  <a:latin typeface="Century Gothic" panose="020B0502020202020204" pitchFamily="34" charset="0"/>
                  <a:cs typeface="Arial" pitchFamily="34" charset="0"/>
                </a:rPr>
                <a:t>Book Club</a:t>
              </a:r>
            </a:p>
          </p:txBody>
        </p:sp>
        <p:sp>
          <p:nvSpPr>
            <p:cNvPr id="15" name="TextBox 14"/>
            <p:cNvSpPr txBox="1"/>
            <p:nvPr/>
          </p:nvSpPr>
          <p:spPr>
            <a:xfrm>
              <a:off x="251520" y="3885518"/>
              <a:ext cx="1656183" cy="461665"/>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Century Gothic" panose="020B0502020202020204" pitchFamily="34" charset="0"/>
                  <a:cs typeface="Arial" pitchFamily="34" charset="0"/>
                </a:rPr>
                <a:t>Little to no structure or accountability</a:t>
              </a:r>
              <a:endParaRPr lang="ko-KR" altLang="en-US" sz="1200" dirty="0">
                <a:solidFill>
                  <a:schemeClr val="tx1">
                    <a:lumMod val="75000"/>
                    <a:lumOff val="25000"/>
                  </a:schemeClr>
                </a:solidFill>
                <a:latin typeface="Century Gothic" panose="020B0502020202020204" pitchFamily="34" charset="0"/>
                <a:cs typeface="Arial" pitchFamily="34" charset="0"/>
              </a:endParaRPr>
            </a:p>
          </p:txBody>
        </p:sp>
      </p:grpSp>
      <p:grpSp>
        <p:nvGrpSpPr>
          <p:cNvPr id="17" name="Group 16"/>
          <p:cNvGrpSpPr/>
          <p:nvPr/>
        </p:nvGrpSpPr>
        <p:grpSpPr>
          <a:xfrm>
            <a:off x="2579609" y="3350185"/>
            <a:ext cx="1656184" cy="996998"/>
            <a:chOff x="251520" y="3350185"/>
            <a:chExt cx="1656184" cy="996998"/>
          </a:xfrm>
        </p:grpSpPr>
        <p:sp>
          <p:nvSpPr>
            <p:cNvPr id="21" name="Text Placeholder 18"/>
            <p:cNvSpPr txBox="1">
              <a:spLocks/>
            </p:cNvSpPr>
            <p:nvPr/>
          </p:nvSpPr>
          <p:spPr>
            <a:xfrm>
              <a:off x="251521" y="3350185"/>
              <a:ext cx="1656183" cy="511791"/>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accent1"/>
                  </a:solidFill>
                  <a:latin typeface="Century Gothic" panose="020B0502020202020204" pitchFamily="34" charset="0"/>
                  <a:cs typeface="Arial" pitchFamily="34" charset="0"/>
                </a:rPr>
                <a:t>Bible Study</a:t>
              </a:r>
            </a:p>
          </p:txBody>
        </p:sp>
        <p:sp>
          <p:nvSpPr>
            <p:cNvPr id="19" name="TextBox 18"/>
            <p:cNvSpPr txBox="1"/>
            <p:nvPr/>
          </p:nvSpPr>
          <p:spPr>
            <a:xfrm>
              <a:off x="251520" y="3885518"/>
              <a:ext cx="1656183" cy="461665"/>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Century Gothic" panose="020B0502020202020204" pitchFamily="34" charset="0"/>
                  <a:cs typeface="Arial" pitchFamily="34" charset="0"/>
                </a:rPr>
                <a:t>Informal leadership with set curriculum</a:t>
              </a:r>
              <a:endParaRPr lang="ko-KR" altLang="en-US" sz="1200" dirty="0">
                <a:solidFill>
                  <a:schemeClr val="tx1">
                    <a:lumMod val="75000"/>
                    <a:lumOff val="25000"/>
                  </a:schemeClr>
                </a:solidFill>
                <a:latin typeface="Century Gothic" panose="020B0502020202020204" pitchFamily="34" charset="0"/>
                <a:cs typeface="Arial" pitchFamily="34" charset="0"/>
              </a:endParaRPr>
            </a:p>
          </p:txBody>
        </p:sp>
      </p:grpSp>
      <p:grpSp>
        <p:nvGrpSpPr>
          <p:cNvPr id="22" name="Group 21"/>
          <p:cNvGrpSpPr/>
          <p:nvPr/>
        </p:nvGrpSpPr>
        <p:grpSpPr>
          <a:xfrm>
            <a:off x="4781600" y="3350185"/>
            <a:ext cx="1908381" cy="1366330"/>
            <a:chOff x="125422" y="3350185"/>
            <a:chExt cx="1908381" cy="1366330"/>
          </a:xfrm>
        </p:grpSpPr>
        <p:sp>
          <p:nvSpPr>
            <p:cNvPr id="26" name="Text Placeholder 18"/>
            <p:cNvSpPr txBox="1">
              <a:spLocks/>
            </p:cNvSpPr>
            <p:nvPr/>
          </p:nvSpPr>
          <p:spPr>
            <a:xfrm>
              <a:off x="125422" y="3350185"/>
              <a:ext cx="1908381" cy="511791"/>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accent1"/>
                  </a:solidFill>
                  <a:latin typeface="Century Gothic" panose="020B0502020202020204" pitchFamily="34" charset="0"/>
                  <a:cs typeface="Arial" pitchFamily="34" charset="0"/>
                </a:rPr>
                <a:t>Restore Group</a:t>
              </a:r>
            </a:p>
          </p:txBody>
        </p:sp>
        <p:sp>
          <p:nvSpPr>
            <p:cNvPr id="24" name="TextBox 23"/>
            <p:cNvSpPr txBox="1"/>
            <p:nvPr/>
          </p:nvSpPr>
          <p:spPr>
            <a:xfrm>
              <a:off x="251520" y="3885518"/>
              <a:ext cx="1656183" cy="830997"/>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Century Gothic" panose="020B0502020202020204" pitchFamily="34" charset="0"/>
                  <a:cs typeface="Arial" pitchFamily="34" charset="0"/>
                </a:rPr>
                <a:t>Facilitated, process-driven, with set curriculum and guidelines</a:t>
              </a:r>
              <a:endParaRPr lang="ko-KR" altLang="en-US" sz="1200" dirty="0">
                <a:solidFill>
                  <a:schemeClr val="tx1">
                    <a:lumMod val="75000"/>
                    <a:lumOff val="25000"/>
                  </a:schemeClr>
                </a:solidFill>
                <a:latin typeface="Century Gothic" panose="020B0502020202020204" pitchFamily="34" charset="0"/>
                <a:cs typeface="Arial" pitchFamily="34" charset="0"/>
              </a:endParaRPr>
            </a:p>
          </p:txBody>
        </p:sp>
      </p:grpSp>
      <p:grpSp>
        <p:nvGrpSpPr>
          <p:cNvPr id="27" name="Group 26"/>
          <p:cNvGrpSpPr/>
          <p:nvPr/>
        </p:nvGrpSpPr>
        <p:grpSpPr>
          <a:xfrm>
            <a:off x="7119380" y="3380637"/>
            <a:ext cx="1888997" cy="966546"/>
            <a:chOff x="135112" y="3380637"/>
            <a:chExt cx="1888997" cy="966546"/>
          </a:xfrm>
        </p:grpSpPr>
        <p:sp>
          <p:nvSpPr>
            <p:cNvPr id="31" name="Text Placeholder 18"/>
            <p:cNvSpPr txBox="1">
              <a:spLocks/>
            </p:cNvSpPr>
            <p:nvPr/>
          </p:nvSpPr>
          <p:spPr>
            <a:xfrm>
              <a:off x="135112" y="3380637"/>
              <a:ext cx="1888997" cy="511791"/>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accent1"/>
                  </a:solidFill>
                  <a:latin typeface="Century Gothic" panose="020B0502020202020204" pitchFamily="34" charset="0"/>
                  <a:cs typeface="Arial" pitchFamily="34" charset="0"/>
                </a:rPr>
                <a:t>Therapy Group</a:t>
              </a:r>
            </a:p>
          </p:txBody>
        </p:sp>
        <p:sp>
          <p:nvSpPr>
            <p:cNvPr id="29" name="TextBox 28"/>
            <p:cNvSpPr txBox="1"/>
            <p:nvPr/>
          </p:nvSpPr>
          <p:spPr>
            <a:xfrm>
              <a:off x="251520" y="3885518"/>
              <a:ext cx="1656183" cy="461665"/>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Century Gothic" panose="020B0502020202020204" pitchFamily="34" charset="0"/>
                  <a:cs typeface="Arial" pitchFamily="34" charset="0"/>
                </a:rPr>
                <a:t>Lead by mental health professionals</a:t>
              </a:r>
              <a:endParaRPr lang="ko-KR" altLang="en-US" sz="1200" dirty="0">
                <a:solidFill>
                  <a:schemeClr val="tx1">
                    <a:lumMod val="75000"/>
                    <a:lumOff val="25000"/>
                  </a:schemeClr>
                </a:solidFill>
                <a:latin typeface="Century Gothic" panose="020B0502020202020204" pitchFamily="34" charset="0"/>
                <a:cs typeface="Arial" pitchFamily="34" charset="0"/>
              </a:endParaRPr>
            </a:p>
          </p:txBody>
        </p:sp>
      </p:grpSp>
      <p:pic>
        <p:nvPicPr>
          <p:cNvPr id="44" name="Picture Placeholder 43">
            <a:extLst>
              <a:ext uri="{FF2B5EF4-FFF2-40B4-BE49-F238E27FC236}">
                <a16:creationId xmlns:a16="http://schemas.microsoft.com/office/drawing/2014/main" id="{B21C16C2-DFC9-5C4E-B01F-3F242079DE35}"/>
              </a:ext>
            </a:extLst>
          </p:cNvPr>
          <p:cNvPicPr>
            <a:picLocks noGrp="1" noChangeAspect="1"/>
          </p:cNvPicPr>
          <p:nvPr>
            <p:ph type="pic" idx="12"/>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t="4825" b="4825"/>
          <a:stretch>
            <a:fillRect/>
          </a:stretch>
        </p:blipFill>
        <p:spPr/>
      </p:pic>
      <p:pic>
        <p:nvPicPr>
          <p:cNvPr id="46" name="Picture Placeholder 45">
            <a:extLst>
              <a:ext uri="{FF2B5EF4-FFF2-40B4-BE49-F238E27FC236}">
                <a16:creationId xmlns:a16="http://schemas.microsoft.com/office/drawing/2014/main" id="{0B979EFA-85C5-F748-9EAA-CFFFE37FE3AB}"/>
              </a:ext>
            </a:extLst>
          </p:cNvPr>
          <p:cNvPicPr>
            <a:picLocks noGrp="1" noChangeAspect="1"/>
          </p:cNvPicPr>
          <p:nvPr>
            <p:ph type="pic" idx="13"/>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t="7529" b="7529"/>
          <a:stretch>
            <a:fillRect/>
          </a:stretch>
        </p:blipFill>
        <p:spPr/>
      </p:pic>
      <p:pic>
        <p:nvPicPr>
          <p:cNvPr id="48" name="Picture Placeholder 47">
            <a:extLst>
              <a:ext uri="{FF2B5EF4-FFF2-40B4-BE49-F238E27FC236}">
                <a16:creationId xmlns:a16="http://schemas.microsoft.com/office/drawing/2014/main" id="{D436A0F9-9669-5A42-ACFF-0042260965AF}"/>
              </a:ext>
            </a:extLst>
          </p:cNvPr>
          <p:cNvPicPr>
            <a:picLocks noGrp="1" noChangeAspect="1"/>
          </p:cNvPicPr>
          <p:nvPr>
            <p:ph type="pic" idx="14"/>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t="10226" b="10226"/>
          <a:stretch>
            <a:fillRect/>
          </a:stretch>
        </p:blipFill>
        <p:spPr/>
      </p:pic>
      <p:pic>
        <p:nvPicPr>
          <p:cNvPr id="50" name="Picture Placeholder 49">
            <a:extLst>
              <a:ext uri="{FF2B5EF4-FFF2-40B4-BE49-F238E27FC236}">
                <a16:creationId xmlns:a16="http://schemas.microsoft.com/office/drawing/2014/main" id="{20452FC6-3134-4246-B1E9-13BC36AC88B1}"/>
              </a:ext>
            </a:extLst>
          </p:cNvPr>
          <p:cNvPicPr>
            <a:picLocks noGrp="1" noChangeAspect="1"/>
          </p:cNvPicPr>
          <p:nvPr>
            <p:ph type="pic" idx="15"/>
          </p:nvPr>
        </p:nvPicPr>
        <p:blipFill>
          <a:blip r:embed="rId9">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rcRect t="10093" b="10093"/>
          <a:stretch>
            <a:fillRect/>
          </a:stretch>
        </p:blipFill>
        <p:spPr/>
      </p:pic>
      <p:cxnSp>
        <p:nvCxnSpPr>
          <p:cNvPr id="51" name="Straight Arrow Connector 50">
            <a:extLst>
              <a:ext uri="{FF2B5EF4-FFF2-40B4-BE49-F238E27FC236}">
                <a16:creationId xmlns:a16="http://schemas.microsoft.com/office/drawing/2014/main" id="{E8E8EB4F-1410-2049-9CB6-280C31F34110}"/>
              </a:ext>
            </a:extLst>
          </p:cNvPr>
          <p:cNvCxnSpPr/>
          <p:nvPr/>
        </p:nvCxnSpPr>
        <p:spPr>
          <a:xfrm>
            <a:off x="5695950" y="10997565"/>
            <a:ext cx="5007610" cy="0"/>
          </a:xfrm>
          <a:prstGeom prst="straightConnector1">
            <a:avLst/>
          </a:prstGeom>
          <a:ln w="381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00E338-FB44-1E46-AB6C-B962ECF98405}"/>
              </a:ext>
            </a:extLst>
          </p:cNvPr>
          <p:cNvCxnSpPr>
            <a:cxnSpLocks/>
          </p:cNvCxnSpPr>
          <p:nvPr/>
        </p:nvCxnSpPr>
        <p:spPr>
          <a:xfrm flipV="1">
            <a:off x="686680" y="4803997"/>
            <a:ext cx="7732211" cy="1"/>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60310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325194"/>
            <a:ext cx="6156176" cy="576064"/>
          </a:xfrm>
        </p:spPr>
        <p:txBody>
          <a:bodyPr/>
          <a:lstStyle/>
          <a:p>
            <a:pPr algn="l"/>
            <a:r>
              <a:rPr lang="en-US" altLang="ko-KR" dirty="0">
                <a:latin typeface="Century Gothic" panose="020B0502020202020204" pitchFamily="34" charset="0"/>
              </a:rPr>
              <a:t>Distinguishing Factors</a:t>
            </a:r>
            <a:endParaRPr lang="ko-KR" altLang="en-US" dirty="0">
              <a:latin typeface="Century Gothic" panose="020B0502020202020204" pitchFamily="34" charset="0"/>
            </a:endParaRPr>
          </a:p>
        </p:txBody>
      </p:sp>
      <p:sp>
        <p:nvSpPr>
          <p:cNvPr id="3" name="Text Placeholder 2"/>
          <p:cNvSpPr>
            <a:spLocks noGrp="1"/>
          </p:cNvSpPr>
          <p:nvPr>
            <p:ph type="body" sz="quarter" idx="11"/>
          </p:nvPr>
        </p:nvSpPr>
        <p:spPr>
          <a:xfrm>
            <a:off x="230149" y="807146"/>
            <a:ext cx="6876256" cy="432048"/>
          </a:xfrm>
        </p:spPr>
        <p:txBody>
          <a:bodyPr/>
          <a:lstStyle/>
          <a:p>
            <a:pPr lvl="0" algn="l"/>
            <a:r>
              <a:rPr lang="en-US" altLang="ko-KR" sz="1600" dirty="0">
                <a:solidFill>
                  <a:srgbClr val="002060"/>
                </a:solidFill>
                <a:latin typeface="Century Gothic" panose="020B0502020202020204" pitchFamily="34" charset="0"/>
              </a:rPr>
              <a:t>What Happens in Small Group</a:t>
            </a:r>
          </a:p>
        </p:txBody>
      </p:sp>
      <p:pic>
        <p:nvPicPr>
          <p:cNvPr id="34" name="Picture 33">
            <a:extLst>
              <a:ext uri="{FF2B5EF4-FFF2-40B4-BE49-F238E27FC236}">
                <a16:creationId xmlns:a16="http://schemas.microsoft.com/office/drawing/2014/main" id="{D9FE5630-168D-7A48-A8BE-DCE27BA30812}"/>
              </a:ext>
            </a:extLst>
          </p:cNvPr>
          <p:cNvPicPr/>
          <p:nvPr/>
        </p:nvPicPr>
        <p:blipFill rotWithShape="1">
          <a:blip r:embed="rId2"/>
          <a:srcRect l="35458" t="39196" r="9021"/>
          <a:stretch/>
        </p:blipFill>
        <p:spPr bwMode="auto">
          <a:xfrm>
            <a:off x="3852838" y="807146"/>
            <a:ext cx="4965700" cy="3883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22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8964" y="329747"/>
            <a:ext cx="8531726" cy="2486932"/>
          </a:xfrm>
        </p:spPr>
        <p:txBody>
          <a:bodyPr anchor="t">
            <a:normAutofit fontScale="92500" lnSpcReduction="20000"/>
          </a:bodyPr>
          <a:lstStyle/>
          <a:p>
            <a:endParaRPr lang="en-US" dirty="0">
              <a:solidFill>
                <a:schemeClr val="accent1">
                  <a:lumMod val="75000"/>
                </a:schemeClr>
              </a:solidFill>
              <a:latin typeface="Century Gothic" panose="020B0502020202020204" pitchFamily="34" charset="0"/>
            </a:endParaRPr>
          </a:p>
          <a:p>
            <a:r>
              <a:rPr lang="en-US" sz="7200" dirty="0">
                <a:solidFill>
                  <a:schemeClr val="accent1">
                    <a:lumMod val="75000"/>
                  </a:schemeClr>
                </a:solidFill>
                <a:latin typeface="Century Gothic" panose="020B0502020202020204" pitchFamily="34" charset="0"/>
              </a:rPr>
              <a:t>What is Inclusive </a:t>
            </a:r>
          </a:p>
          <a:p>
            <a:r>
              <a:rPr lang="en-US" sz="7200" dirty="0">
                <a:solidFill>
                  <a:schemeClr val="accent1">
                    <a:lumMod val="75000"/>
                  </a:schemeClr>
                </a:solidFill>
                <a:latin typeface="Century Gothic" panose="020B0502020202020204" pitchFamily="34" charset="0"/>
              </a:rPr>
              <a:t>Christianity?</a:t>
            </a:r>
            <a:endParaRPr lang="en-US" sz="3600" dirty="0">
              <a:solidFill>
                <a:schemeClr val="accent1">
                  <a:lumMod val="75000"/>
                </a:schemeClr>
              </a:solidFill>
              <a:latin typeface="Century Gothic" panose="020B0502020202020204" pitchFamily="34" charset="0"/>
            </a:endParaRPr>
          </a:p>
          <a:p>
            <a:pPr algn="l"/>
            <a:endParaRPr lang="en-US" sz="1500" dirty="0">
              <a:solidFill>
                <a:schemeClr val="accent1">
                  <a:lumMod val="75000"/>
                </a:schemeClr>
              </a:solidFill>
              <a:latin typeface="Century Gothic" panose="020B0502020202020204" pitchFamily="34" charset="0"/>
            </a:endParaRPr>
          </a:p>
          <a:p>
            <a:pPr marL="342900" indent="-342900" algn="l">
              <a:buAutoNum type="arabicPeriod"/>
            </a:pPr>
            <a:endParaRPr lang="en-US" sz="1500" dirty="0">
              <a:solidFill>
                <a:schemeClr val="accent1">
                  <a:lumMod val="75000"/>
                </a:schemeClr>
              </a:solidFill>
              <a:latin typeface="Century Gothic" panose="020B0502020202020204" pitchFamily="34" charset="0"/>
            </a:endParaRPr>
          </a:p>
        </p:txBody>
      </p:sp>
      <p:pic>
        <p:nvPicPr>
          <p:cNvPr id="4" name="Picture 3">
            <a:extLst>
              <a:ext uri="{FF2B5EF4-FFF2-40B4-BE49-F238E27FC236}">
                <a16:creationId xmlns:a16="http://schemas.microsoft.com/office/drawing/2014/main" id="{BCD7667B-BB98-5441-9D95-3E2C5881C213}"/>
              </a:ext>
            </a:extLst>
          </p:cNvPr>
          <p:cNvPicPr>
            <a:picLocks noChangeAspect="1"/>
          </p:cNvPicPr>
          <p:nvPr/>
        </p:nvPicPr>
        <p:blipFill>
          <a:blip r:embed="rId2"/>
          <a:stretch>
            <a:fillRect/>
          </a:stretch>
        </p:blipFill>
        <p:spPr>
          <a:xfrm>
            <a:off x="2451633" y="2632302"/>
            <a:ext cx="4126387" cy="2242004"/>
          </a:xfrm>
          <a:prstGeom prst="rect">
            <a:avLst/>
          </a:prstGeom>
        </p:spPr>
      </p:pic>
    </p:spTree>
    <p:extLst>
      <p:ext uri="{BB962C8B-B14F-4D97-AF65-F5344CB8AC3E}">
        <p14:creationId xmlns:p14="http://schemas.microsoft.com/office/powerpoint/2010/main" val="3317924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36485"/>
            <a:ext cx="6804248" cy="576064"/>
          </a:xfrm>
        </p:spPr>
        <p:txBody>
          <a:bodyPr/>
          <a:lstStyle/>
          <a:p>
            <a:r>
              <a:rPr lang="en-US" altLang="ko-KR" dirty="0">
                <a:latin typeface="Century Gothic" panose="020B0502020202020204" pitchFamily="34" charset="0"/>
              </a:rPr>
              <a:t>Inclusive Christianity</a:t>
            </a:r>
            <a:endParaRPr lang="ko-KR" altLang="en-US" dirty="0">
              <a:latin typeface="Century Gothic" panose="020B0502020202020204" pitchFamily="34" charset="0"/>
            </a:endParaRPr>
          </a:p>
        </p:txBody>
      </p:sp>
      <p:sp>
        <p:nvSpPr>
          <p:cNvPr id="8" name="TextBox 7"/>
          <p:cNvSpPr txBox="1"/>
          <p:nvPr/>
        </p:nvSpPr>
        <p:spPr>
          <a:xfrm>
            <a:off x="467544" y="1315361"/>
            <a:ext cx="3240360" cy="307777"/>
          </a:xfrm>
          <a:prstGeom prst="rect">
            <a:avLst/>
          </a:prstGeom>
          <a:noFill/>
        </p:spPr>
        <p:txBody>
          <a:bodyPr wrap="square" rtlCol="0">
            <a:spAutoFit/>
          </a:bodyPr>
          <a:lstStyle/>
          <a:p>
            <a:r>
              <a:rPr lang="en-US" altLang="ko-KR" sz="1400" b="1" dirty="0">
                <a:solidFill>
                  <a:schemeClr val="bg1"/>
                </a:solidFill>
                <a:cs typeface="Arial" pitchFamily="34" charset="0"/>
              </a:rPr>
              <a:t>Infographic Designed</a:t>
            </a:r>
            <a:endParaRPr lang="ko-KR" altLang="en-US" sz="1400" b="1" dirty="0">
              <a:solidFill>
                <a:schemeClr val="bg1"/>
              </a:solidFill>
              <a:cs typeface="Arial" pitchFamily="34" charset="0"/>
            </a:endParaRPr>
          </a:p>
        </p:txBody>
      </p:sp>
      <p:sp>
        <p:nvSpPr>
          <p:cNvPr id="9" name="TextBox 8"/>
          <p:cNvSpPr txBox="1"/>
          <p:nvPr/>
        </p:nvSpPr>
        <p:spPr>
          <a:xfrm>
            <a:off x="467544" y="1606475"/>
            <a:ext cx="3240360" cy="276999"/>
          </a:xfrm>
          <a:prstGeom prst="rect">
            <a:avLst/>
          </a:prstGeom>
          <a:noFill/>
        </p:spPr>
        <p:txBody>
          <a:bodyPr wrap="square" rtlCol="0">
            <a:spAutoFit/>
          </a:bodyPr>
          <a:lstStyle/>
          <a:p>
            <a:r>
              <a:rPr lang="en-US" altLang="ko-KR" sz="1200" dirty="0">
                <a:solidFill>
                  <a:schemeClr val="bg1"/>
                </a:solidFill>
                <a:cs typeface="Arial" pitchFamily="34" charset="0"/>
              </a:rPr>
              <a:t>Easy to change colors, photos and Text.  </a:t>
            </a:r>
          </a:p>
        </p:txBody>
      </p:sp>
      <p:sp>
        <p:nvSpPr>
          <p:cNvPr id="12" name="Left Arrow 11"/>
          <p:cNvSpPr/>
          <p:nvPr/>
        </p:nvSpPr>
        <p:spPr>
          <a:xfrm rot="20316367">
            <a:off x="2898532" y="1021851"/>
            <a:ext cx="4881964" cy="894796"/>
          </a:xfrm>
          <a:custGeom>
            <a:avLst/>
            <a:gdLst/>
            <a:ahLst/>
            <a:cxnLst/>
            <a:rect l="l" t="t" r="r" b="b"/>
            <a:pathLst>
              <a:path w="4312380" h="894796">
                <a:moveTo>
                  <a:pt x="4312380" y="117603"/>
                </a:moveTo>
                <a:lnTo>
                  <a:pt x="4140261" y="777193"/>
                </a:lnTo>
                <a:lnTo>
                  <a:pt x="497381" y="777193"/>
                </a:lnTo>
                <a:lnTo>
                  <a:pt x="497381" y="894796"/>
                </a:lnTo>
                <a:lnTo>
                  <a:pt x="0" y="447398"/>
                </a:lnTo>
                <a:lnTo>
                  <a:pt x="497381" y="0"/>
                </a:lnTo>
                <a:lnTo>
                  <a:pt x="497381" y="11760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a:latin typeface="Century Gothic" panose="020B0502020202020204" pitchFamily="34" charset="0"/>
              </a:rPr>
              <a:t>No exclusive behavior. Group is for everyone</a:t>
            </a:r>
            <a:endParaRPr lang="ko-KR" altLang="en-US" sz="1400" dirty="0">
              <a:latin typeface="Century Gothic" panose="020B0502020202020204" pitchFamily="34" charset="0"/>
            </a:endParaRPr>
          </a:p>
        </p:txBody>
      </p:sp>
      <p:pic>
        <p:nvPicPr>
          <p:cNvPr id="4" name="Picture 3">
            <a:extLst>
              <a:ext uri="{FF2B5EF4-FFF2-40B4-BE49-F238E27FC236}">
                <a16:creationId xmlns:a16="http://schemas.microsoft.com/office/drawing/2014/main" id="{0C9568DF-BCA2-0A4E-BFE3-6E7155D7E5AA}"/>
              </a:ext>
            </a:extLst>
          </p:cNvPr>
          <p:cNvPicPr>
            <a:picLocks noChangeAspect="1"/>
          </p:cNvPicPr>
          <p:nvPr/>
        </p:nvPicPr>
        <p:blipFill>
          <a:blip r:embed="rId2">
            <a:duotone>
              <a:schemeClr val="accent2">
                <a:shade val="45000"/>
                <a:satMod val="135000"/>
              </a:schemeClr>
              <a:prstClr val="white"/>
            </a:duotone>
          </a:blip>
          <a:stretch>
            <a:fillRect/>
          </a:stretch>
        </p:blipFill>
        <p:spPr>
          <a:xfrm>
            <a:off x="299443" y="1521949"/>
            <a:ext cx="2414270" cy="3617865"/>
          </a:xfrm>
          <a:prstGeom prst="rect">
            <a:avLst/>
          </a:prstGeom>
          <a:effectLst>
            <a:outerShdw blurRad="50800" dist="50800" dir="5400000" algn="ctr" rotWithShape="0">
              <a:srgbClr val="000000">
                <a:alpha val="0"/>
              </a:srgbClr>
            </a:outerShdw>
            <a:reflection stA="0" endPos="65000" dist="50800" dir="5400000" sy="-100000" algn="bl" rotWithShape="0"/>
          </a:effectLst>
          <a:scene3d>
            <a:camera prst="orthographicFront"/>
            <a:lightRig rig="threePt" dir="t"/>
          </a:scene3d>
          <a:sp3d>
            <a:bevelB prst="angle"/>
          </a:sp3d>
        </p:spPr>
      </p:pic>
      <p:sp>
        <p:nvSpPr>
          <p:cNvPr id="27" name="Left Arrow 11">
            <a:extLst>
              <a:ext uri="{FF2B5EF4-FFF2-40B4-BE49-F238E27FC236}">
                <a16:creationId xmlns:a16="http://schemas.microsoft.com/office/drawing/2014/main" id="{9907F643-6F01-7943-82E1-C99B193B9CFA}"/>
              </a:ext>
            </a:extLst>
          </p:cNvPr>
          <p:cNvSpPr/>
          <p:nvPr/>
        </p:nvSpPr>
        <p:spPr>
          <a:xfrm rot="20316367">
            <a:off x="3158619" y="1897863"/>
            <a:ext cx="5571161" cy="894796"/>
          </a:xfrm>
          <a:custGeom>
            <a:avLst/>
            <a:gdLst/>
            <a:ahLst/>
            <a:cxnLst/>
            <a:rect l="l" t="t" r="r" b="b"/>
            <a:pathLst>
              <a:path w="4312380" h="894796">
                <a:moveTo>
                  <a:pt x="4312380" y="117603"/>
                </a:moveTo>
                <a:lnTo>
                  <a:pt x="4140261" y="777193"/>
                </a:lnTo>
                <a:lnTo>
                  <a:pt x="497381" y="777193"/>
                </a:lnTo>
                <a:lnTo>
                  <a:pt x="497381" y="894796"/>
                </a:lnTo>
                <a:lnTo>
                  <a:pt x="0" y="447398"/>
                </a:lnTo>
                <a:lnTo>
                  <a:pt x="497381" y="0"/>
                </a:lnTo>
                <a:lnTo>
                  <a:pt x="497381" y="11760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a:latin typeface="Century Gothic" panose="020B0502020202020204" pitchFamily="34" charset="0"/>
              </a:rPr>
              <a:t>Group facilitates an encounter with God for us and others </a:t>
            </a:r>
            <a:endParaRPr lang="ko-KR" altLang="en-US" sz="1400" dirty="0">
              <a:latin typeface="Century Gothic" panose="020B0502020202020204" pitchFamily="34" charset="0"/>
            </a:endParaRPr>
          </a:p>
        </p:txBody>
      </p:sp>
      <p:sp>
        <p:nvSpPr>
          <p:cNvPr id="32" name="Left Arrow 11">
            <a:extLst>
              <a:ext uri="{FF2B5EF4-FFF2-40B4-BE49-F238E27FC236}">
                <a16:creationId xmlns:a16="http://schemas.microsoft.com/office/drawing/2014/main" id="{2544608E-AAB9-AD47-A963-6119A4AFACD3}"/>
              </a:ext>
            </a:extLst>
          </p:cNvPr>
          <p:cNvSpPr/>
          <p:nvPr/>
        </p:nvSpPr>
        <p:spPr>
          <a:xfrm rot="20316367">
            <a:off x="3502289" y="2803910"/>
            <a:ext cx="5856000" cy="894796"/>
          </a:xfrm>
          <a:custGeom>
            <a:avLst/>
            <a:gdLst/>
            <a:ahLst/>
            <a:cxnLst/>
            <a:rect l="l" t="t" r="r" b="b"/>
            <a:pathLst>
              <a:path w="4312380" h="894796">
                <a:moveTo>
                  <a:pt x="4312380" y="117603"/>
                </a:moveTo>
                <a:lnTo>
                  <a:pt x="4140261" y="777193"/>
                </a:lnTo>
                <a:lnTo>
                  <a:pt x="497381" y="777193"/>
                </a:lnTo>
                <a:lnTo>
                  <a:pt x="497381" y="894796"/>
                </a:lnTo>
                <a:lnTo>
                  <a:pt x="0" y="447398"/>
                </a:lnTo>
                <a:lnTo>
                  <a:pt x="497381" y="0"/>
                </a:lnTo>
                <a:lnTo>
                  <a:pt x="497381" y="11760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a:latin typeface="Century Gothic" panose="020B0502020202020204" pitchFamily="34" charset="0"/>
              </a:rPr>
              <a:t>Spread God’s love through our affirmation and hope for others</a:t>
            </a:r>
            <a:endParaRPr lang="ko-KR" altLang="en-US" sz="1400" dirty="0">
              <a:latin typeface="Century Gothic" panose="020B0502020202020204" pitchFamily="34" charset="0"/>
            </a:endParaRPr>
          </a:p>
        </p:txBody>
      </p:sp>
    </p:spTree>
    <p:extLst>
      <p:ext uri="{BB962C8B-B14F-4D97-AF65-F5344CB8AC3E}">
        <p14:creationId xmlns:p14="http://schemas.microsoft.com/office/powerpoint/2010/main" val="3804015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2E2E34-9FCC-A04C-8048-06C293CC7141}"/>
              </a:ext>
            </a:extLst>
          </p:cNvPr>
          <p:cNvSpPr>
            <a:spLocks noGrp="1"/>
          </p:cNvSpPr>
          <p:nvPr>
            <p:ph type="body" sz="quarter" idx="11"/>
          </p:nvPr>
        </p:nvSpPr>
        <p:spPr>
          <a:xfrm>
            <a:off x="0" y="1059582"/>
            <a:ext cx="9144000" cy="288032"/>
          </a:xfrm>
        </p:spPr>
        <p:txBody>
          <a:bodyPr/>
          <a:lstStyle/>
          <a:p>
            <a:r>
              <a:rPr lang="en-US" sz="2400" dirty="0">
                <a:latin typeface="Century Gothic" panose="020B0502020202020204" pitchFamily="34" charset="0"/>
              </a:rPr>
              <a:t>Becoming a Facilitator</a:t>
            </a:r>
          </a:p>
        </p:txBody>
      </p:sp>
      <p:sp>
        <p:nvSpPr>
          <p:cNvPr id="4" name="Text Placeholder 1">
            <a:extLst>
              <a:ext uri="{FF2B5EF4-FFF2-40B4-BE49-F238E27FC236}">
                <a16:creationId xmlns:a16="http://schemas.microsoft.com/office/drawing/2014/main" id="{79C0282C-1160-994B-9F63-B1251F9205F3}"/>
              </a:ext>
            </a:extLst>
          </p:cNvPr>
          <p:cNvSpPr txBox="1">
            <a:spLocks/>
          </p:cNvSpPr>
          <p:nvPr/>
        </p:nvSpPr>
        <p:spPr>
          <a:xfrm>
            <a:off x="0" y="339502"/>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5400" dirty="0">
                <a:latin typeface="Century Gothic" panose="020B0502020202020204" pitchFamily="34" charset="0"/>
              </a:rPr>
              <a:t>Part 2</a:t>
            </a:r>
            <a:endParaRPr lang="ko-KR" altLang="en-US" sz="5400" dirty="0">
              <a:latin typeface="Century Gothic" panose="020B0502020202020204" pitchFamily="34" charset="0"/>
            </a:endParaRPr>
          </a:p>
        </p:txBody>
      </p:sp>
      <p:sp>
        <p:nvSpPr>
          <p:cNvPr id="6" name="TextBox 5">
            <a:extLst>
              <a:ext uri="{FF2B5EF4-FFF2-40B4-BE49-F238E27FC236}">
                <a16:creationId xmlns:a16="http://schemas.microsoft.com/office/drawing/2014/main" id="{78994644-855E-2746-A335-B10E369A8936}"/>
              </a:ext>
            </a:extLst>
          </p:cNvPr>
          <p:cNvSpPr txBox="1"/>
          <p:nvPr/>
        </p:nvSpPr>
        <p:spPr>
          <a:xfrm>
            <a:off x="1547664" y="2133894"/>
            <a:ext cx="6192688" cy="2031325"/>
          </a:xfrm>
          <a:prstGeom prst="rect">
            <a:avLst/>
          </a:prstGeom>
          <a:noFill/>
        </p:spPr>
        <p:txBody>
          <a:bodyPr wrap="square" rtlCol="0">
            <a:spAutoFit/>
          </a:bodyPr>
          <a:lstStyle/>
          <a:p>
            <a:pPr algn="ctr"/>
            <a:r>
              <a:rPr lang="en-US" b="1" dirty="0">
                <a:latin typeface="Century Gothic" panose="020B0502020202020204" pitchFamily="34" charset="0"/>
              </a:rPr>
              <a:t> </a:t>
            </a:r>
            <a:endParaRPr lang="en-US" dirty="0">
              <a:latin typeface="Century Gothic" panose="020B0502020202020204" pitchFamily="34" charset="0"/>
            </a:endParaRPr>
          </a:p>
          <a:p>
            <a:pPr algn="ctr"/>
            <a:r>
              <a:rPr lang="en-US" dirty="0">
                <a:latin typeface="Century Gothic" panose="020B0502020202020204" pitchFamily="34" charset="0"/>
              </a:rPr>
              <a:t>Vocation does not come from willfulness.  </a:t>
            </a:r>
          </a:p>
          <a:p>
            <a:pPr algn="ctr"/>
            <a:r>
              <a:rPr lang="en-US" dirty="0">
                <a:latin typeface="Century Gothic" panose="020B0502020202020204" pitchFamily="34" charset="0"/>
              </a:rPr>
              <a:t>It comes from listening.</a:t>
            </a:r>
          </a:p>
          <a:p>
            <a:pPr algn="ctr"/>
            <a:endParaRPr lang="en-US" dirty="0">
              <a:latin typeface="Century Gothic" panose="020B0502020202020204" pitchFamily="34" charset="0"/>
            </a:endParaRPr>
          </a:p>
          <a:p>
            <a:pPr algn="ctr"/>
            <a:endParaRPr lang="en-US" dirty="0">
              <a:latin typeface="Century Gothic" panose="020B0502020202020204" pitchFamily="34" charset="0"/>
            </a:endParaRPr>
          </a:p>
          <a:p>
            <a:pPr algn="ctr"/>
            <a:endParaRPr lang="en-US" dirty="0">
              <a:latin typeface="Century Gothic" panose="020B0502020202020204" pitchFamily="34" charset="0"/>
            </a:endParaRPr>
          </a:p>
          <a:p>
            <a:pPr algn="ctr"/>
            <a:r>
              <a:rPr lang="en-US" sz="1600" dirty="0">
                <a:latin typeface="Century Gothic" panose="020B0502020202020204" pitchFamily="34" charset="0"/>
              </a:rPr>
              <a:t>-Parker J. Palmer, </a:t>
            </a:r>
            <a:r>
              <a:rPr lang="en-US" sz="1600" i="1" dirty="0">
                <a:latin typeface="Century Gothic" panose="020B0502020202020204" pitchFamily="34" charset="0"/>
              </a:rPr>
              <a:t>Let Your Life Speak</a:t>
            </a:r>
          </a:p>
        </p:txBody>
      </p:sp>
      <p:sp>
        <p:nvSpPr>
          <p:cNvPr id="7" name="TextBox 6">
            <a:extLst>
              <a:ext uri="{FF2B5EF4-FFF2-40B4-BE49-F238E27FC236}">
                <a16:creationId xmlns:a16="http://schemas.microsoft.com/office/drawing/2014/main" id="{D9C0C8B1-26E8-DF47-8619-8F870EC2C0F4}"/>
              </a:ext>
            </a:extLst>
          </p:cNvPr>
          <p:cNvSpPr txBox="1"/>
          <p:nvPr/>
        </p:nvSpPr>
        <p:spPr>
          <a:xfrm>
            <a:off x="1579545" y="1923678"/>
            <a:ext cx="745399" cy="1569660"/>
          </a:xfrm>
          <a:prstGeom prst="rect">
            <a:avLst/>
          </a:prstGeom>
          <a:noFill/>
        </p:spPr>
        <p:txBody>
          <a:bodyPr wrap="square" rtlCol="0">
            <a:spAutoFit/>
          </a:bodyPr>
          <a:lstStyle/>
          <a:p>
            <a:pPr algn="ctr"/>
            <a:r>
              <a:rPr lang="en-US" altLang="ko-KR" sz="9600" b="1" dirty="0">
                <a:solidFill>
                  <a:schemeClr val="accent1"/>
                </a:solidFill>
                <a:latin typeface="Arial" pitchFamily="34" charset="0"/>
                <a:cs typeface="Arial" pitchFamily="34" charset="0"/>
              </a:rPr>
              <a:t>“</a:t>
            </a:r>
            <a:endParaRPr lang="ko-KR" altLang="en-US" sz="9600" b="1" dirty="0">
              <a:solidFill>
                <a:schemeClr val="accent1"/>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C2D5F40-80B0-0F45-9690-3BA7BFC75C6E}"/>
              </a:ext>
            </a:extLst>
          </p:cNvPr>
          <p:cNvSpPr txBox="1"/>
          <p:nvPr/>
        </p:nvSpPr>
        <p:spPr>
          <a:xfrm rot="10800000">
            <a:off x="6963005" y="1923678"/>
            <a:ext cx="745399" cy="1569660"/>
          </a:xfrm>
          <a:prstGeom prst="rect">
            <a:avLst/>
          </a:prstGeom>
          <a:noFill/>
        </p:spPr>
        <p:txBody>
          <a:bodyPr wrap="square" rtlCol="0">
            <a:spAutoFit/>
          </a:bodyPr>
          <a:lstStyle/>
          <a:p>
            <a:pPr algn="ctr"/>
            <a:r>
              <a:rPr lang="en-US" altLang="ko-KR" sz="9600" b="1" dirty="0">
                <a:solidFill>
                  <a:schemeClr val="accent1"/>
                </a:solidFill>
                <a:latin typeface="Arial" pitchFamily="34" charset="0"/>
                <a:cs typeface="Arial" pitchFamily="34" charset="0"/>
              </a:rPr>
              <a:t>“</a:t>
            </a:r>
            <a:endParaRPr lang="ko-KR" altLang="en-US" sz="9600" b="1" dirty="0">
              <a:solidFill>
                <a:schemeClr val="accent1"/>
              </a:solidFill>
              <a:latin typeface="Arial" pitchFamily="34" charset="0"/>
              <a:cs typeface="Arial" pitchFamily="34" charset="0"/>
            </a:endParaRPr>
          </a:p>
        </p:txBody>
      </p:sp>
    </p:spTree>
    <p:extLst>
      <p:ext uri="{BB962C8B-B14F-4D97-AF65-F5344CB8AC3E}">
        <p14:creationId xmlns:p14="http://schemas.microsoft.com/office/powerpoint/2010/main" val="389838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41C804F-A72A-B24D-9E9A-BB4536D1724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1"/>
                    </a14:imgEffect>
                    <a14:imgEffect>
                      <a14:saturation sat="33000"/>
                    </a14:imgEffect>
                  </a14:imgLayer>
                </a14:imgProps>
              </a:ext>
              <a:ext uri="{28A0092B-C50C-407E-A947-70E740481C1C}">
                <a14:useLocalDpi xmlns:a14="http://schemas.microsoft.com/office/drawing/2010/main" val="0"/>
              </a:ext>
            </a:extLst>
          </a:blip>
          <a:srcRect l="1964" t="31800" b="15012"/>
          <a:stretch/>
        </p:blipFill>
        <p:spPr>
          <a:xfrm>
            <a:off x="0" y="-20537"/>
            <a:ext cx="9144000" cy="3219574"/>
          </a:xfrm>
          <a:prstGeom prst="rect">
            <a:avLst/>
          </a:prstGeom>
          <a:effectLst>
            <a:softEdge rad="0"/>
          </a:effectLst>
        </p:spPr>
      </p:pic>
      <p:sp>
        <p:nvSpPr>
          <p:cNvPr id="5" name="Rectangle 4"/>
          <p:cNvSpPr/>
          <p:nvPr/>
        </p:nvSpPr>
        <p:spPr>
          <a:xfrm>
            <a:off x="-108520" y="2521687"/>
            <a:ext cx="4752530" cy="1396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Placeholder 16">
            <a:extLst>
              <a:ext uri="{FF2B5EF4-FFF2-40B4-BE49-F238E27FC236}">
                <a16:creationId xmlns:a16="http://schemas.microsoft.com/office/drawing/2014/main" id="{119BFF04-A307-FD46-BAB1-E77E573743FE}"/>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t="447" b="447"/>
          <a:stretch>
            <a:fillRect/>
          </a:stretch>
        </p:blipFill>
        <p:spPr>
          <a:xfrm>
            <a:off x="602669" y="2579473"/>
            <a:ext cx="3805708" cy="1280462"/>
          </a:xfrm>
        </p:spPr>
      </p:pic>
      <p:sp>
        <p:nvSpPr>
          <p:cNvPr id="12" name="TextBox 11"/>
          <p:cNvSpPr txBox="1"/>
          <p:nvPr/>
        </p:nvSpPr>
        <p:spPr>
          <a:xfrm>
            <a:off x="179512" y="4128243"/>
            <a:ext cx="5328592" cy="830997"/>
          </a:xfrm>
          <a:prstGeom prst="rect">
            <a:avLst/>
          </a:prstGeom>
          <a:noFill/>
        </p:spPr>
        <p:txBody>
          <a:bodyPr wrap="square" rtlCol="0">
            <a:spAutoFit/>
          </a:bodyPr>
          <a:lstStyle/>
          <a:p>
            <a:r>
              <a:rPr lang="en-US" sz="1200" dirty="0">
                <a:latin typeface="Century Gothic" panose="020B0502020202020204" pitchFamily="34" charset="0"/>
              </a:rPr>
              <a:t>Mission: To be a healing community rooted in Christian tradition </a:t>
            </a:r>
          </a:p>
          <a:p>
            <a:r>
              <a:rPr lang="en-US" sz="1200" dirty="0">
                <a:latin typeface="Century Gothic" panose="020B0502020202020204" pitchFamily="34" charset="0"/>
              </a:rPr>
              <a:t>supporting each individual’s unique path of transformation and </a:t>
            </a:r>
          </a:p>
          <a:p>
            <a:r>
              <a:rPr lang="en-US" sz="1200" dirty="0">
                <a:latin typeface="Century Gothic" panose="020B0502020202020204" pitchFamily="34" charset="0"/>
              </a:rPr>
              <a:t>well-being while promoting social healing through empathetic </a:t>
            </a:r>
          </a:p>
          <a:p>
            <a:r>
              <a:rPr lang="en-US" sz="1200" dirty="0">
                <a:latin typeface="Century Gothic" panose="020B0502020202020204" pitchFamily="34" charset="0"/>
              </a:rPr>
              <a:t>connection.</a:t>
            </a:r>
            <a:endParaRPr lang="en-US" altLang="ko-KR" sz="1200" dirty="0">
              <a:solidFill>
                <a:schemeClr val="bg1"/>
              </a:solidFill>
              <a:latin typeface="Century Gothic" panose="020B0502020202020204" pitchFamily="34" charset="0"/>
              <a:cs typeface="Arial" pitchFamily="34" charset="0"/>
            </a:endParaRPr>
          </a:p>
        </p:txBody>
      </p:sp>
      <p:sp>
        <p:nvSpPr>
          <p:cNvPr id="11" name="Text Placeholder 1"/>
          <p:cNvSpPr txBox="1">
            <a:spLocks/>
          </p:cNvSpPr>
          <p:nvPr/>
        </p:nvSpPr>
        <p:spPr>
          <a:xfrm>
            <a:off x="4753956" y="3291830"/>
            <a:ext cx="4104456" cy="182098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4400"/>
              </a:lnSpc>
              <a:spcBef>
                <a:spcPts val="0"/>
              </a:spcBef>
              <a:buNone/>
            </a:pPr>
            <a:r>
              <a:rPr lang="en-US" altLang="ko-KR" sz="4800" b="1" dirty="0">
                <a:solidFill>
                  <a:schemeClr val="bg1"/>
                </a:solidFill>
                <a:effectLst>
                  <a:outerShdw blurRad="50800" dist="50800" dir="3480000" algn="ctr" rotWithShape="0">
                    <a:schemeClr val="tx1">
                      <a:lumMod val="75000"/>
                      <a:lumOff val="25000"/>
                      <a:alpha val="86000"/>
                    </a:schemeClr>
                  </a:outerShdw>
                </a:effectLst>
                <a:latin typeface="Century Gothic" panose="020B0502020202020204" pitchFamily="34" charset="0"/>
                <a:cs typeface="Arial" pitchFamily="34" charset="0"/>
              </a:rPr>
              <a:t>Intro to Mission &amp; Facilitation</a:t>
            </a:r>
            <a:endParaRPr lang="ko-KR" altLang="en-US" sz="4800" b="1" dirty="0">
              <a:solidFill>
                <a:schemeClr val="bg1"/>
              </a:solidFill>
              <a:effectLst>
                <a:outerShdw blurRad="50800" dist="50800" dir="3480000" algn="ctr" rotWithShape="0">
                  <a:schemeClr val="tx1">
                    <a:lumMod val="75000"/>
                    <a:lumOff val="25000"/>
                    <a:alpha val="86000"/>
                  </a:schemeClr>
                </a:outerShdw>
              </a:effectLst>
              <a:latin typeface="Century Gothic" panose="020B0502020202020204" pitchFamily="34" charset="0"/>
              <a:cs typeface="Arial" pitchFamily="34" charset="0"/>
            </a:endParaRPr>
          </a:p>
        </p:txBody>
      </p:sp>
    </p:spTree>
    <p:extLst>
      <p:ext uri="{BB962C8B-B14F-4D97-AF65-F5344CB8AC3E}">
        <p14:creationId xmlns:p14="http://schemas.microsoft.com/office/powerpoint/2010/main" val="1211817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8965" y="329747"/>
            <a:ext cx="4710839" cy="723446"/>
          </a:xfrm>
        </p:spPr>
        <p:txBody>
          <a:bodyPr>
            <a:normAutofit/>
          </a:bodyPr>
          <a:lstStyle/>
          <a:p>
            <a:pPr algn="l"/>
            <a:r>
              <a:rPr lang="en-US" sz="3600" dirty="0">
                <a:solidFill>
                  <a:srgbClr val="008CB4"/>
                </a:solidFill>
                <a:latin typeface="Century Gothic" panose="020B0502020202020204" pitchFamily="34" charset="0"/>
              </a:rPr>
              <a:t>What is vocation? </a:t>
            </a:r>
          </a:p>
          <a:p>
            <a:pPr algn="l"/>
            <a:endParaRPr lang="en-US" dirty="0">
              <a:solidFill>
                <a:srgbClr val="233E90"/>
              </a:solidFill>
              <a:latin typeface="Century Gothic" panose="020B0502020202020204" pitchFamily="34" charset="0"/>
            </a:endParaRPr>
          </a:p>
          <a:p>
            <a:pPr lvl="2" algn="l">
              <a:lnSpc>
                <a:spcPct val="110000"/>
              </a:lnSpc>
            </a:pPr>
            <a:endParaRPr lang="en-US" dirty="0">
              <a:solidFill>
                <a:srgbClr val="233E90"/>
              </a:solidFill>
              <a:latin typeface="Century Gothic" panose="020B0502020202020204" pitchFamily="34" charset="0"/>
            </a:endParaRPr>
          </a:p>
        </p:txBody>
      </p:sp>
      <p:graphicFrame>
        <p:nvGraphicFramePr>
          <p:cNvPr id="2" name="Diagram 1">
            <a:extLst>
              <a:ext uri="{FF2B5EF4-FFF2-40B4-BE49-F238E27FC236}">
                <a16:creationId xmlns:a16="http://schemas.microsoft.com/office/drawing/2014/main" id="{14F5F1E8-34CE-6347-85FD-FB91C1FE456D}"/>
              </a:ext>
            </a:extLst>
          </p:cNvPr>
          <p:cNvGraphicFramePr/>
          <p:nvPr/>
        </p:nvGraphicFramePr>
        <p:xfrm>
          <a:off x="1524000" y="89489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77B097A-96D3-DD44-A877-F3EA5F6F9714}"/>
              </a:ext>
            </a:extLst>
          </p:cNvPr>
          <p:cNvSpPr txBox="1"/>
          <p:nvPr/>
        </p:nvSpPr>
        <p:spPr>
          <a:xfrm>
            <a:off x="6293930" y="1413449"/>
            <a:ext cx="2183872" cy="507831"/>
          </a:xfrm>
          <a:prstGeom prst="rect">
            <a:avLst/>
          </a:prstGeom>
          <a:noFill/>
        </p:spPr>
        <p:txBody>
          <a:bodyPr wrap="square" rtlCol="0">
            <a:spAutoFit/>
          </a:bodyPr>
          <a:lstStyle/>
          <a:p>
            <a:r>
              <a:rPr lang="en-US" sz="2700" b="1" dirty="0">
                <a:solidFill>
                  <a:srgbClr val="008CB4"/>
                </a:solidFill>
                <a:latin typeface="Century Gothic" panose="020B0502020202020204" pitchFamily="34" charset="0"/>
              </a:rPr>
              <a:t>Vocation</a:t>
            </a:r>
            <a:endParaRPr lang="en-US" sz="1500" b="1" dirty="0">
              <a:solidFill>
                <a:srgbClr val="008CB4"/>
              </a:solidFill>
              <a:latin typeface="Century Gothic" panose="020B0502020202020204" pitchFamily="34" charset="0"/>
            </a:endParaRPr>
          </a:p>
        </p:txBody>
      </p:sp>
      <p:cxnSp>
        <p:nvCxnSpPr>
          <p:cNvPr id="6" name="Straight Connector 5">
            <a:extLst>
              <a:ext uri="{FF2B5EF4-FFF2-40B4-BE49-F238E27FC236}">
                <a16:creationId xmlns:a16="http://schemas.microsoft.com/office/drawing/2014/main" id="{22F3E84A-F4BD-C847-BFFC-0D93BA0F7C11}"/>
              </a:ext>
            </a:extLst>
          </p:cNvPr>
          <p:cNvCxnSpPr/>
          <p:nvPr/>
        </p:nvCxnSpPr>
        <p:spPr>
          <a:xfrm flipV="1">
            <a:off x="4572000" y="1898197"/>
            <a:ext cx="2579731" cy="1249136"/>
          </a:xfrm>
          <a:prstGeom prst="line">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605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313364" y="2178979"/>
            <a:ext cx="4517271" cy="667149"/>
          </a:xfrm>
          <a:prstGeom prst="rect">
            <a:avLst/>
          </a:prstGeom>
          <a:solidFill>
            <a:srgbClr val="81B0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a:latin typeface="Century Gothic" panose="020B0502020202020204" pitchFamily="34" charset="0"/>
              </a:rPr>
              <a:t>Understand Yourself</a:t>
            </a:r>
            <a:endParaRPr lang="ko-KR" altLang="en-US" dirty="0">
              <a:latin typeface="Century Gothic" panose="020B0502020202020204" pitchFamily="34" charset="0"/>
            </a:endParaRPr>
          </a:p>
        </p:txBody>
      </p:sp>
      <p:sp>
        <p:nvSpPr>
          <p:cNvPr id="25" name="Rectangle 24"/>
          <p:cNvSpPr/>
          <p:nvPr/>
        </p:nvSpPr>
        <p:spPr>
          <a:xfrm>
            <a:off x="2313364" y="3511802"/>
            <a:ext cx="4517271" cy="716132"/>
          </a:xfrm>
          <a:prstGeom prst="rect">
            <a:avLst/>
          </a:prstGeom>
          <a:solidFill>
            <a:srgbClr val="81B0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a:latin typeface="Century Gothic" panose="020B0502020202020204" pitchFamily="34" charset="0"/>
              </a:rPr>
              <a:t>Be an Example of Inclusive Christianity</a:t>
            </a:r>
            <a:endParaRPr lang="ko-KR" altLang="en-US" dirty="0">
              <a:latin typeface="Century Gothic" panose="020B0502020202020204" pitchFamily="34" charset="0"/>
            </a:endParaRPr>
          </a:p>
        </p:txBody>
      </p:sp>
      <p:sp>
        <p:nvSpPr>
          <p:cNvPr id="2" name="Text Placeholder 1"/>
          <p:cNvSpPr>
            <a:spLocks noGrp="1"/>
          </p:cNvSpPr>
          <p:nvPr>
            <p:ph type="body" sz="quarter" idx="10"/>
          </p:nvPr>
        </p:nvSpPr>
        <p:spPr>
          <a:xfrm>
            <a:off x="0" y="339502"/>
            <a:ext cx="9144000" cy="576064"/>
          </a:xfrm>
        </p:spPr>
        <p:txBody>
          <a:bodyPr/>
          <a:lstStyle/>
          <a:p>
            <a:r>
              <a:rPr lang="en-US" altLang="ko-KR" sz="4000" dirty="0">
                <a:latin typeface="Century Gothic" panose="020B0502020202020204" pitchFamily="34" charset="0"/>
              </a:rPr>
              <a:t>Group Facilitators</a:t>
            </a:r>
            <a:endParaRPr lang="ko-KR" altLang="en-US" sz="4000" dirty="0">
              <a:latin typeface="Century Gothic" panose="020B0502020202020204" pitchFamily="34" charset="0"/>
            </a:endParaRPr>
          </a:p>
        </p:txBody>
      </p:sp>
      <p:sp>
        <p:nvSpPr>
          <p:cNvPr id="20" name="Rectangle 19"/>
          <p:cNvSpPr/>
          <p:nvPr/>
        </p:nvSpPr>
        <p:spPr>
          <a:xfrm>
            <a:off x="2313364" y="1513305"/>
            <a:ext cx="4517271" cy="66714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a:latin typeface="Century Gothic" panose="020B0502020202020204" pitchFamily="34" charset="0"/>
              </a:rPr>
              <a:t>Model Healthy Relationships</a:t>
            </a:r>
            <a:endParaRPr lang="ko-KR" altLang="en-US" dirty="0">
              <a:latin typeface="Century Gothic" panose="020B0502020202020204" pitchFamily="34" charset="0"/>
            </a:endParaRPr>
          </a:p>
        </p:txBody>
      </p:sp>
      <p:sp>
        <p:nvSpPr>
          <p:cNvPr id="22" name="Rectangle 21"/>
          <p:cNvSpPr/>
          <p:nvPr/>
        </p:nvSpPr>
        <p:spPr>
          <a:xfrm>
            <a:off x="2313364" y="2846128"/>
            <a:ext cx="4517271" cy="66567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a:latin typeface="Century Gothic" panose="020B0502020202020204" pitchFamily="34" charset="0"/>
              </a:rPr>
              <a:t>Give Value to Others’ Stories</a:t>
            </a:r>
            <a:endParaRPr lang="ko-KR" altLang="en-US" dirty="0">
              <a:latin typeface="Century Gothic" panose="020B0502020202020204" pitchFamily="34" charset="0"/>
            </a:endParaRPr>
          </a:p>
        </p:txBody>
      </p:sp>
      <p:sp>
        <p:nvSpPr>
          <p:cNvPr id="5" name="Text Placeholder 4">
            <a:extLst>
              <a:ext uri="{FF2B5EF4-FFF2-40B4-BE49-F238E27FC236}">
                <a16:creationId xmlns:a16="http://schemas.microsoft.com/office/drawing/2014/main" id="{068BB130-1BDD-7541-B7AC-FAA69AA5D5F5}"/>
              </a:ext>
            </a:extLst>
          </p:cNvPr>
          <p:cNvSpPr>
            <a:spLocks noGrp="1"/>
          </p:cNvSpPr>
          <p:nvPr>
            <p:ph type="body" sz="quarter" idx="11"/>
          </p:nvPr>
        </p:nvSpPr>
        <p:spPr>
          <a:xfrm>
            <a:off x="0" y="915566"/>
            <a:ext cx="9144000" cy="288032"/>
          </a:xfrm>
        </p:spPr>
        <p:txBody>
          <a:bodyPr/>
          <a:lstStyle/>
          <a:p>
            <a:r>
              <a:rPr lang="en-US" sz="1600" dirty="0">
                <a:latin typeface="Century Gothic" panose="020B0502020202020204" pitchFamily="34" charset="0"/>
              </a:rPr>
              <a:t>Leadership shaped by </a:t>
            </a:r>
            <a:r>
              <a:rPr lang="en-US" sz="1600" u="sng" dirty="0">
                <a:latin typeface="Century Gothic" panose="020B0502020202020204" pitchFamily="34" charset="0"/>
              </a:rPr>
              <a:t>Christ’s</a:t>
            </a:r>
            <a:r>
              <a:rPr lang="en-US" sz="1600" dirty="0">
                <a:latin typeface="Century Gothic" panose="020B0502020202020204" pitchFamily="34" charset="0"/>
              </a:rPr>
              <a:t> example</a:t>
            </a:r>
          </a:p>
        </p:txBody>
      </p:sp>
    </p:spTree>
    <p:extLst>
      <p:ext uri="{BB962C8B-B14F-4D97-AF65-F5344CB8AC3E}">
        <p14:creationId xmlns:p14="http://schemas.microsoft.com/office/powerpoint/2010/main" val="48945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1110754" y="417180"/>
            <a:ext cx="6773614" cy="106872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Model Healthy Relationships</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404528"/>
            <a:ext cx="7565702" cy="3046988"/>
          </a:xfrm>
          <a:prstGeom prst="rect">
            <a:avLst/>
          </a:prstGeom>
          <a:noFill/>
        </p:spPr>
        <p:txBody>
          <a:bodyPr wrap="square" rtlCol="0">
            <a:spAutoFit/>
          </a:bodyPr>
          <a:lstStyle/>
          <a:p>
            <a:pPr marL="342900" lvl="0" indent="-342900">
              <a:buFont typeface="+mj-lt"/>
              <a:buAutoNum type="arabicPeriod"/>
            </a:pPr>
            <a:r>
              <a:rPr lang="en-US" sz="2400" dirty="0">
                <a:latin typeface="Century Gothic" panose="020B0502020202020204" pitchFamily="34" charset="0"/>
              </a:rPr>
              <a:t>Be intentional </a:t>
            </a:r>
          </a:p>
          <a:p>
            <a:pPr marL="342900" lvl="0" indent="-342900">
              <a:buFont typeface="+mj-lt"/>
              <a:buAutoNum type="arabicPeriod"/>
            </a:pPr>
            <a:r>
              <a:rPr lang="en-US" sz="2400" dirty="0">
                <a:latin typeface="Century Gothic" panose="020B0502020202020204" pitchFamily="34" charset="0"/>
              </a:rPr>
              <a:t>Embrace humility</a:t>
            </a:r>
          </a:p>
          <a:p>
            <a:pPr marL="342900" lvl="0" indent="-342900">
              <a:buFont typeface="+mj-lt"/>
              <a:buAutoNum type="arabicPeriod"/>
            </a:pPr>
            <a:r>
              <a:rPr lang="en-US" sz="2400" dirty="0">
                <a:latin typeface="Century Gothic" panose="020B0502020202020204" pitchFamily="34" charset="0"/>
              </a:rPr>
              <a:t>Model hope</a:t>
            </a:r>
          </a:p>
          <a:p>
            <a:pPr marL="342900" lvl="0" indent="-342900">
              <a:buFont typeface="+mj-lt"/>
              <a:buAutoNum type="arabicPeriod"/>
            </a:pPr>
            <a:r>
              <a:rPr lang="en-US" sz="2400" dirty="0">
                <a:latin typeface="Century Gothic" panose="020B0502020202020204" pitchFamily="34" charset="0"/>
              </a:rPr>
              <a:t>Practice vulnerability</a:t>
            </a:r>
          </a:p>
          <a:p>
            <a:pPr marL="342900" lvl="0" indent="-342900">
              <a:buFont typeface="+mj-lt"/>
              <a:buAutoNum type="arabicPeriod"/>
            </a:pPr>
            <a:r>
              <a:rPr lang="en-US" sz="2400" dirty="0">
                <a:latin typeface="Century Gothic" panose="020B0502020202020204" pitchFamily="34" charset="0"/>
              </a:rPr>
              <a:t>Resist the desire to rescue others </a:t>
            </a:r>
          </a:p>
          <a:p>
            <a:pPr marL="342900" lvl="0" indent="-342900">
              <a:buFont typeface="+mj-lt"/>
              <a:buAutoNum type="arabicPeriod"/>
            </a:pPr>
            <a:r>
              <a:rPr lang="en-US" sz="2400" dirty="0">
                <a:latin typeface="Century Gothic" panose="020B0502020202020204" pitchFamily="34" charset="0"/>
              </a:rPr>
              <a:t>Be fully present</a:t>
            </a:r>
          </a:p>
          <a:p>
            <a:pPr marL="342900" lvl="0" indent="-342900">
              <a:buFont typeface="+mj-lt"/>
              <a:buAutoNum type="arabicPeriod"/>
            </a:pPr>
            <a:r>
              <a:rPr lang="en-US" sz="2400" dirty="0">
                <a:latin typeface="Century Gothic" panose="020B0502020202020204" pitchFamily="34" charset="0"/>
              </a:rPr>
              <a:t>Use discernment</a:t>
            </a:r>
          </a:p>
          <a:p>
            <a:pPr marL="342900" lvl="0" indent="-342900">
              <a:buFont typeface="+mj-lt"/>
              <a:buAutoNum type="arabicPeriod"/>
            </a:pPr>
            <a:r>
              <a:rPr lang="en-US" sz="2400" dirty="0">
                <a:latin typeface="Century Gothic" panose="020B0502020202020204" pitchFamily="34" charset="0"/>
              </a:rPr>
              <a:t>Deal effectively with conflict </a:t>
            </a:r>
          </a:p>
        </p:txBody>
      </p:sp>
    </p:spTree>
    <p:extLst>
      <p:ext uri="{BB962C8B-B14F-4D97-AF65-F5344CB8AC3E}">
        <p14:creationId xmlns:p14="http://schemas.microsoft.com/office/powerpoint/2010/main" val="3413317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1110754" y="417180"/>
            <a:ext cx="6773614" cy="106872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Understand Yourself</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89149" y="1879252"/>
            <a:ext cx="7565702" cy="1384995"/>
          </a:xfrm>
          <a:prstGeom prst="rect">
            <a:avLst/>
          </a:prstGeom>
          <a:noFill/>
        </p:spPr>
        <p:txBody>
          <a:bodyPr wrap="square" rtlCol="0">
            <a:spAutoFit/>
          </a:bodyPr>
          <a:lstStyle/>
          <a:p>
            <a:pPr marL="342900" lvl="0" indent="-342900">
              <a:buFont typeface="+mj-lt"/>
              <a:buAutoNum type="arabicPeriod"/>
            </a:pPr>
            <a:r>
              <a:rPr lang="en-US" sz="2800" dirty="0">
                <a:latin typeface="Century Gothic" panose="020B0502020202020204" pitchFamily="34" charset="0"/>
              </a:rPr>
              <a:t>Honestly evaluate our motivations</a:t>
            </a:r>
          </a:p>
          <a:p>
            <a:pPr marL="342900" lvl="0" indent="-342900">
              <a:buFont typeface="+mj-lt"/>
              <a:buAutoNum type="arabicPeriod"/>
            </a:pPr>
            <a:r>
              <a:rPr lang="en-US" sz="2800" dirty="0">
                <a:latin typeface="Century Gothic" panose="020B0502020202020204" pitchFamily="34" charset="0"/>
              </a:rPr>
              <a:t>Know your own story</a:t>
            </a:r>
          </a:p>
          <a:p>
            <a:pPr marL="342900" lvl="0" indent="-342900">
              <a:buFont typeface="+mj-lt"/>
              <a:buAutoNum type="arabicPeriod"/>
            </a:pPr>
            <a:r>
              <a:rPr lang="en-US" sz="2800" dirty="0">
                <a:latin typeface="Century Gothic" panose="020B0502020202020204" pitchFamily="34" charset="0"/>
              </a:rPr>
              <a:t>Recognize your gifts</a:t>
            </a:r>
          </a:p>
        </p:txBody>
      </p:sp>
    </p:spTree>
    <p:extLst>
      <p:ext uri="{BB962C8B-B14F-4D97-AF65-F5344CB8AC3E}">
        <p14:creationId xmlns:p14="http://schemas.microsoft.com/office/powerpoint/2010/main" val="1713740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1110754" y="417180"/>
            <a:ext cx="6773614" cy="106872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Give Value to Others’ Stories</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89149" y="1879252"/>
            <a:ext cx="7565702" cy="1815882"/>
          </a:xfrm>
          <a:prstGeom prst="rect">
            <a:avLst/>
          </a:prstGeom>
          <a:noFill/>
        </p:spPr>
        <p:txBody>
          <a:bodyPr wrap="square" rtlCol="0">
            <a:spAutoFit/>
          </a:bodyPr>
          <a:lstStyle/>
          <a:p>
            <a:pPr marL="342900" lvl="0" indent="-342900">
              <a:buFont typeface="+mj-lt"/>
              <a:buAutoNum type="arabicPeriod"/>
            </a:pPr>
            <a:r>
              <a:rPr lang="en-US" sz="2800" dirty="0">
                <a:latin typeface="Century Gothic" panose="020B0502020202020204" pitchFamily="34" charset="0"/>
              </a:rPr>
              <a:t>Practice appropriate self-disclosure</a:t>
            </a:r>
          </a:p>
          <a:p>
            <a:pPr marL="342900" lvl="0" indent="-342900">
              <a:buFont typeface="+mj-lt"/>
              <a:buAutoNum type="arabicPeriod"/>
            </a:pPr>
            <a:r>
              <a:rPr lang="en-US" sz="2800" dirty="0">
                <a:latin typeface="Century Gothic" panose="020B0502020202020204" pitchFamily="34" charset="0"/>
              </a:rPr>
              <a:t>Actively listen</a:t>
            </a:r>
          </a:p>
          <a:p>
            <a:pPr marL="342900" lvl="0" indent="-342900">
              <a:buFont typeface="+mj-lt"/>
              <a:buAutoNum type="arabicPeriod"/>
            </a:pPr>
            <a:r>
              <a:rPr lang="en-US" sz="2800" dirty="0">
                <a:latin typeface="Century Gothic" panose="020B0502020202020204" pitchFamily="34" charset="0"/>
              </a:rPr>
              <a:t>Resist over-spiritualizing or simplifying</a:t>
            </a:r>
          </a:p>
          <a:p>
            <a:pPr marL="342900" lvl="0" indent="-342900">
              <a:buFont typeface="+mj-lt"/>
              <a:buAutoNum type="arabicPeriod"/>
            </a:pPr>
            <a:r>
              <a:rPr lang="en-US" sz="2800" dirty="0">
                <a:latin typeface="Century Gothic" panose="020B0502020202020204" pitchFamily="34" charset="0"/>
              </a:rPr>
              <a:t>Recognize others’ significance</a:t>
            </a:r>
          </a:p>
        </p:txBody>
      </p:sp>
    </p:spTree>
    <p:extLst>
      <p:ext uri="{BB962C8B-B14F-4D97-AF65-F5344CB8AC3E}">
        <p14:creationId xmlns:p14="http://schemas.microsoft.com/office/powerpoint/2010/main" val="2724560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611561" y="417180"/>
            <a:ext cx="7743290" cy="106872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dirty="0">
                <a:solidFill>
                  <a:schemeClr val="bg1"/>
                </a:solidFill>
                <a:latin typeface="Century Gothic" panose="020B0502020202020204" pitchFamily="34" charset="0"/>
                <a:cs typeface="Arial" pitchFamily="34" charset="0"/>
              </a:rPr>
              <a:t>Be an Example of Inclusive Christianity</a:t>
            </a:r>
          </a:p>
          <a:p>
            <a:pPr marL="0" indent="0" algn="ctr">
              <a:buNone/>
            </a:pP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89148" y="1879252"/>
            <a:ext cx="7887307" cy="1384995"/>
          </a:xfrm>
          <a:prstGeom prst="rect">
            <a:avLst/>
          </a:prstGeom>
          <a:noFill/>
        </p:spPr>
        <p:txBody>
          <a:bodyPr wrap="square" rtlCol="0">
            <a:spAutoFit/>
          </a:bodyPr>
          <a:lstStyle/>
          <a:p>
            <a:pPr marL="342900" lvl="0" indent="-342900">
              <a:buFont typeface="+mj-lt"/>
              <a:buAutoNum type="arabicPeriod"/>
            </a:pPr>
            <a:r>
              <a:rPr lang="en-US" sz="2800" dirty="0">
                <a:latin typeface="Century Gothic" panose="020B0502020202020204" pitchFamily="34" charset="0"/>
              </a:rPr>
              <a:t>Seek to understand without judgement</a:t>
            </a:r>
          </a:p>
          <a:p>
            <a:pPr marL="342900" lvl="0" indent="-342900">
              <a:buFont typeface="+mj-lt"/>
              <a:buAutoNum type="arabicPeriod"/>
            </a:pPr>
            <a:r>
              <a:rPr lang="en-US" sz="2800" dirty="0">
                <a:latin typeface="Century Gothic" panose="020B0502020202020204" pitchFamily="34" charset="0"/>
              </a:rPr>
              <a:t>Believe that God works in mysterious ways</a:t>
            </a:r>
          </a:p>
          <a:p>
            <a:pPr marL="342900" lvl="0" indent="-342900">
              <a:buFont typeface="+mj-lt"/>
              <a:buAutoNum type="arabicPeriod"/>
            </a:pPr>
            <a:r>
              <a:rPr lang="en-US" sz="2800" dirty="0">
                <a:latin typeface="Century Gothic" panose="020B0502020202020204" pitchFamily="34" charset="0"/>
              </a:rPr>
              <a:t>Practice compassion without an agenda</a:t>
            </a:r>
          </a:p>
        </p:txBody>
      </p:sp>
    </p:spTree>
    <p:extLst>
      <p:ext uri="{BB962C8B-B14F-4D97-AF65-F5344CB8AC3E}">
        <p14:creationId xmlns:p14="http://schemas.microsoft.com/office/powerpoint/2010/main" val="2976239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807" y="1122819"/>
            <a:ext cx="8346386" cy="2897863"/>
          </a:xfrm>
        </p:spPr>
        <p:txBody>
          <a:bodyPr anchor="ctr">
            <a:normAutofit/>
          </a:bodyPr>
          <a:lstStyle/>
          <a:p>
            <a:pPr marL="0" indent="0" algn="ctr">
              <a:buNone/>
            </a:pPr>
            <a:r>
              <a:rPr lang="en-US" sz="3600" dirty="0">
                <a:solidFill>
                  <a:srgbClr val="233E90"/>
                </a:solidFill>
                <a:latin typeface="Century Gothic" panose="020B0502020202020204" pitchFamily="34" charset="0"/>
              </a:rPr>
              <a:t>Still wrestling with the issues in your </a:t>
            </a:r>
          </a:p>
          <a:p>
            <a:pPr marL="0" indent="0" algn="ctr">
              <a:buNone/>
            </a:pPr>
            <a:r>
              <a:rPr lang="en-US" sz="3600" dirty="0">
                <a:solidFill>
                  <a:srgbClr val="233E90"/>
                </a:solidFill>
                <a:latin typeface="Century Gothic" panose="020B0502020202020204" pitchFamily="34" charset="0"/>
              </a:rPr>
              <a:t>life does not </a:t>
            </a:r>
            <a:r>
              <a:rPr lang="en-US" sz="3600" u="sng" dirty="0">
                <a:solidFill>
                  <a:srgbClr val="233E90"/>
                </a:solidFill>
                <a:latin typeface="Century Gothic" panose="020B0502020202020204" pitchFamily="34" charset="0"/>
              </a:rPr>
              <a:t>disqualify</a:t>
            </a:r>
            <a:r>
              <a:rPr lang="en-US" sz="3600" dirty="0">
                <a:solidFill>
                  <a:srgbClr val="233E90"/>
                </a:solidFill>
                <a:latin typeface="Century Gothic" panose="020B0502020202020204" pitchFamily="34" charset="0"/>
              </a:rPr>
              <a:t> you from </a:t>
            </a:r>
          </a:p>
          <a:p>
            <a:pPr marL="0" indent="0" algn="ctr">
              <a:buNone/>
            </a:pPr>
            <a:r>
              <a:rPr lang="en-US" sz="3600" dirty="0">
                <a:solidFill>
                  <a:srgbClr val="233E90"/>
                </a:solidFill>
                <a:latin typeface="Century Gothic" panose="020B0502020202020204" pitchFamily="34" charset="0"/>
              </a:rPr>
              <a:t>stepping into this role!</a:t>
            </a:r>
          </a:p>
        </p:txBody>
      </p:sp>
    </p:spTree>
    <p:extLst>
      <p:ext uri="{BB962C8B-B14F-4D97-AF65-F5344CB8AC3E}">
        <p14:creationId xmlns:p14="http://schemas.microsoft.com/office/powerpoint/2010/main" val="2428503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807" y="1122819"/>
            <a:ext cx="8346386" cy="2897863"/>
          </a:xfrm>
        </p:spPr>
        <p:txBody>
          <a:bodyPr anchor="ctr">
            <a:normAutofit lnSpcReduction="10000"/>
          </a:bodyPr>
          <a:lstStyle/>
          <a:p>
            <a:pPr marL="0" indent="0">
              <a:buNone/>
            </a:pPr>
            <a:r>
              <a:rPr lang="en-US" sz="4000" b="1" dirty="0">
                <a:solidFill>
                  <a:srgbClr val="008CB4"/>
                </a:solidFill>
                <a:latin typeface="Century Gothic" panose="020B0502020202020204" pitchFamily="34" charset="0"/>
              </a:rPr>
              <a:t>Facilitation is meant to be: </a:t>
            </a:r>
          </a:p>
          <a:p>
            <a:pPr marL="0" indent="0">
              <a:buNone/>
            </a:pPr>
            <a:endParaRPr lang="en-US" dirty="0">
              <a:solidFill>
                <a:srgbClr val="233E90"/>
              </a:solidFill>
              <a:latin typeface="Century Gothic" panose="020B0502020202020204" pitchFamily="34" charset="0"/>
            </a:endParaRPr>
          </a:p>
          <a:p>
            <a:r>
              <a:rPr lang="en-US" dirty="0">
                <a:solidFill>
                  <a:srgbClr val="233E90"/>
                </a:solidFill>
                <a:latin typeface="Century Gothic" panose="020B0502020202020204" pitchFamily="34" charset="0"/>
              </a:rPr>
              <a:t>A continual </a:t>
            </a:r>
            <a:r>
              <a:rPr lang="en-US" u="sng" dirty="0">
                <a:solidFill>
                  <a:srgbClr val="233E90"/>
                </a:solidFill>
                <a:latin typeface="Century Gothic" panose="020B0502020202020204" pitchFamily="34" charset="0"/>
              </a:rPr>
              <a:t>growing</a:t>
            </a:r>
            <a:r>
              <a:rPr lang="en-US" dirty="0">
                <a:solidFill>
                  <a:srgbClr val="233E90"/>
                </a:solidFill>
                <a:latin typeface="Century Gothic" panose="020B0502020202020204" pitchFamily="34" charset="0"/>
              </a:rPr>
              <a:t> process</a:t>
            </a:r>
          </a:p>
          <a:p>
            <a:r>
              <a:rPr lang="en-US" dirty="0">
                <a:solidFill>
                  <a:srgbClr val="233E90"/>
                </a:solidFill>
                <a:latin typeface="Century Gothic" panose="020B0502020202020204" pitchFamily="34" charset="0"/>
              </a:rPr>
              <a:t>Practicing self-awareness</a:t>
            </a:r>
          </a:p>
          <a:p>
            <a:r>
              <a:rPr lang="en-US" dirty="0">
                <a:solidFill>
                  <a:srgbClr val="233E90"/>
                </a:solidFill>
                <a:latin typeface="Century Gothic" panose="020B0502020202020204" pitchFamily="34" charset="0"/>
              </a:rPr>
              <a:t>A model of progress, not perfection</a:t>
            </a:r>
          </a:p>
        </p:txBody>
      </p:sp>
    </p:spTree>
    <p:extLst>
      <p:ext uri="{BB962C8B-B14F-4D97-AF65-F5344CB8AC3E}">
        <p14:creationId xmlns:p14="http://schemas.microsoft.com/office/powerpoint/2010/main" val="3406003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0614"/>
            <a:ext cx="7886700" cy="994172"/>
          </a:xfrm>
        </p:spPr>
        <p:txBody>
          <a:bodyPr/>
          <a:lstStyle/>
          <a:p>
            <a:pPr algn="ctr"/>
            <a:r>
              <a:rPr lang="en-US" dirty="0">
                <a:solidFill>
                  <a:srgbClr val="233E90"/>
                </a:solidFill>
                <a:latin typeface="Century Gothic" panose="020B0502020202020204" pitchFamily="34" charset="0"/>
              </a:rPr>
              <a:t>How to Self-Care</a:t>
            </a:r>
            <a:br>
              <a:rPr lang="en-US" dirty="0">
                <a:solidFill>
                  <a:srgbClr val="233E90"/>
                </a:solidFill>
                <a:latin typeface="Century Gothic" panose="020B0502020202020204" pitchFamily="34" charset="0"/>
              </a:rPr>
            </a:br>
            <a:r>
              <a:rPr lang="en-US" sz="1600" dirty="0">
                <a:solidFill>
                  <a:srgbClr val="233E90"/>
                </a:solidFill>
                <a:latin typeface="Century Gothic" panose="020B0502020202020204" pitchFamily="34" charset="0"/>
              </a:rPr>
              <a:t>”We cannot give away what we don’t have”</a:t>
            </a:r>
            <a:endParaRPr lang="en-US" dirty="0">
              <a:solidFill>
                <a:srgbClr val="233E90"/>
              </a:solidFill>
              <a:latin typeface="Century Gothic" panose="020B0502020202020204" pitchFamily="34" charset="0"/>
            </a:endParaRPr>
          </a:p>
        </p:txBody>
      </p:sp>
      <p:sp>
        <p:nvSpPr>
          <p:cNvPr id="3" name="Content Placeholder 2"/>
          <p:cNvSpPr>
            <a:spLocks noGrp="1"/>
          </p:cNvSpPr>
          <p:nvPr>
            <p:ph idx="1"/>
          </p:nvPr>
        </p:nvSpPr>
        <p:spPr>
          <a:xfrm>
            <a:off x="510266" y="1254785"/>
            <a:ext cx="8123466" cy="3405197"/>
          </a:xfrm>
        </p:spPr>
        <p:txBody>
          <a:bodyPr anchor="ctr">
            <a:noAutofit/>
          </a:bodyPr>
          <a:lstStyle/>
          <a:p>
            <a:pPr>
              <a:lnSpc>
                <a:spcPct val="130000"/>
              </a:lnSpc>
            </a:pPr>
            <a:r>
              <a:rPr lang="en-US" sz="2000" dirty="0">
                <a:solidFill>
                  <a:srgbClr val="0C8C44"/>
                </a:solidFill>
                <a:latin typeface="Century Gothic" panose="020B0502020202020204" pitchFamily="34" charset="0"/>
              </a:rPr>
              <a:t>Continually work your own emotional &amp; spiritual process</a:t>
            </a:r>
          </a:p>
          <a:p>
            <a:pPr>
              <a:lnSpc>
                <a:spcPct val="130000"/>
              </a:lnSpc>
            </a:pPr>
            <a:r>
              <a:rPr lang="en-US" sz="2000" dirty="0">
                <a:solidFill>
                  <a:srgbClr val="0C8C44"/>
                </a:solidFill>
                <a:latin typeface="Century Gothic" panose="020B0502020202020204" pitchFamily="34" charset="0"/>
              </a:rPr>
              <a:t>Know your emotional </a:t>
            </a:r>
            <a:r>
              <a:rPr lang="en-US" sz="2000" u="sng" dirty="0">
                <a:solidFill>
                  <a:srgbClr val="233E90"/>
                </a:solidFill>
                <a:latin typeface="Century Gothic" panose="020B0502020202020204" pitchFamily="34" charset="0"/>
              </a:rPr>
              <a:t>triggers</a:t>
            </a:r>
            <a:r>
              <a:rPr lang="en-US" sz="2000" dirty="0">
                <a:solidFill>
                  <a:srgbClr val="0C8C44"/>
                </a:solidFill>
                <a:latin typeface="Century Gothic" panose="020B0502020202020204" pitchFamily="34" charset="0"/>
              </a:rPr>
              <a:t> and needs</a:t>
            </a:r>
          </a:p>
          <a:p>
            <a:pPr>
              <a:lnSpc>
                <a:spcPct val="130000"/>
              </a:lnSpc>
            </a:pPr>
            <a:r>
              <a:rPr lang="en-US" sz="2000" dirty="0">
                <a:solidFill>
                  <a:srgbClr val="0C8C44"/>
                </a:solidFill>
                <a:latin typeface="Century Gothic" panose="020B0502020202020204" pitchFamily="34" charset="0"/>
              </a:rPr>
              <a:t>Avoid over-commitment</a:t>
            </a:r>
          </a:p>
          <a:p>
            <a:pPr>
              <a:lnSpc>
                <a:spcPct val="130000"/>
              </a:lnSpc>
            </a:pPr>
            <a:r>
              <a:rPr lang="en-US" sz="2000" dirty="0">
                <a:solidFill>
                  <a:srgbClr val="0C8C44"/>
                </a:solidFill>
                <a:latin typeface="Century Gothic" panose="020B0502020202020204" pitchFamily="34" charset="0"/>
              </a:rPr>
              <a:t>Find a mentor</a:t>
            </a:r>
          </a:p>
          <a:p>
            <a:pPr>
              <a:lnSpc>
                <a:spcPct val="130000"/>
              </a:lnSpc>
            </a:pPr>
            <a:r>
              <a:rPr lang="en-US" sz="2000" dirty="0">
                <a:solidFill>
                  <a:srgbClr val="0C8C44"/>
                </a:solidFill>
                <a:latin typeface="Century Gothic" panose="020B0502020202020204" pitchFamily="34" charset="0"/>
              </a:rPr>
              <a:t>Know your resources</a:t>
            </a:r>
          </a:p>
          <a:p>
            <a:pPr>
              <a:lnSpc>
                <a:spcPct val="130000"/>
              </a:lnSpc>
            </a:pPr>
            <a:r>
              <a:rPr lang="en-US" sz="2000" dirty="0">
                <a:solidFill>
                  <a:srgbClr val="0C8C44"/>
                </a:solidFill>
                <a:latin typeface="Century Gothic" panose="020B0502020202020204" pitchFamily="34" charset="0"/>
              </a:rPr>
              <a:t>Learn to let go of control and accept your limitations in group</a:t>
            </a:r>
          </a:p>
        </p:txBody>
      </p:sp>
    </p:spTree>
    <p:extLst>
      <p:ext uri="{BB962C8B-B14F-4D97-AF65-F5344CB8AC3E}">
        <p14:creationId xmlns:p14="http://schemas.microsoft.com/office/powerpoint/2010/main" val="1575438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39502"/>
            <a:ext cx="7886700" cy="438928"/>
          </a:xfrm>
        </p:spPr>
        <p:txBody>
          <a:bodyPr/>
          <a:lstStyle/>
          <a:p>
            <a:pPr algn="l"/>
            <a:r>
              <a:rPr lang="en-US" sz="2000" dirty="0">
                <a:solidFill>
                  <a:srgbClr val="233E90"/>
                </a:solidFill>
                <a:latin typeface="Century Gothic" panose="020B0502020202020204" pitchFamily="34" charset="0"/>
              </a:rPr>
              <a:t>Be aware of the signs that you have…</a:t>
            </a:r>
          </a:p>
        </p:txBody>
      </p:sp>
      <p:sp>
        <p:nvSpPr>
          <p:cNvPr id="3" name="Content Placeholder 2"/>
          <p:cNvSpPr>
            <a:spLocks noGrp="1"/>
          </p:cNvSpPr>
          <p:nvPr>
            <p:ph idx="1"/>
          </p:nvPr>
        </p:nvSpPr>
        <p:spPr>
          <a:xfrm>
            <a:off x="510266" y="1254785"/>
            <a:ext cx="8310206" cy="2901141"/>
          </a:xfrm>
        </p:spPr>
        <p:txBody>
          <a:bodyPr anchor="ctr">
            <a:noAutofit/>
          </a:bodyPr>
          <a:lstStyle/>
          <a:p>
            <a:r>
              <a:rPr lang="en-US" sz="2400" dirty="0">
                <a:solidFill>
                  <a:srgbClr val="0F7639"/>
                </a:solidFill>
                <a:latin typeface="Century Gothic"/>
                <a:cs typeface="Century Gothic"/>
              </a:rPr>
              <a:t>Losing the ability to be empathetic or sympathetic</a:t>
            </a:r>
          </a:p>
          <a:p>
            <a:r>
              <a:rPr lang="en-US" sz="2400" dirty="0">
                <a:solidFill>
                  <a:srgbClr val="0F7639"/>
                </a:solidFill>
                <a:latin typeface="Century Gothic"/>
                <a:cs typeface="Century Gothic"/>
              </a:rPr>
              <a:t>Over-sharing in group </a:t>
            </a:r>
          </a:p>
          <a:p>
            <a:r>
              <a:rPr lang="en-US" sz="2400" dirty="0">
                <a:solidFill>
                  <a:srgbClr val="0F7639"/>
                </a:solidFill>
                <a:latin typeface="Century Gothic"/>
                <a:cs typeface="Century Gothic"/>
              </a:rPr>
              <a:t>Feeling of extreme emotional weariness</a:t>
            </a:r>
          </a:p>
          <a:p>
            <a:r>
              <a:rPr lang="en-US" sz="2400" dirty="0">
                <a:solidFill>
                  <a:srgbClr val="0F7639"/>
                </a:solidFill>
                <a:latin typeface="Century Gothic"/>
                <a:cs typeface="Century Gothic"/>
              </a:rPr>
              <a:t>Lack of joy</a:t>
            </a:r>
          </a:p>
        </p:txBody>
      </p:sp>
      <p:sp>
        <p:nvSpPr>
          <p:cNvPr id="4" name="Title 1">
            <a:extLst>
              <a:ext uri="{FF2B5EF4-FFF2-40B4-BE49-F238E27FC236}">
                <a16:creationId xmlns:a16="http://schemas.microsoft.com/office/drawing/2014/main" id="{BDA43CF7-E72E-7347-8101-77CFA07C31C0}"/>
              </a:ext>
            </a:extLst>
          </p:cNvPr>
          <p:cNvSpPr txBox="1">
            <a:spLocks/>
          </p:cNvSpPr>
          <p:nvPr/>
        </p:nvSpPr>
        <p:spPr>
          <a:xfrm>
            <a:off x="747034" y="527734"/>
            <a:ext cx="7886700" cy="805939"/>
          </a:xfr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r"/>
            <a:r>
              <a:rPr lang="en-US" sz="3600" u="sng" dirty="0">
                <a:solidFill>
                  <a:srgbClr val="233E90"/>
                </a:solidFill>
                <a:latin typeface="Century Gothic" panose="020B0502020202020204" pitchFamily="34" charset="0"/>
              </a:rPr>
              <a:t>ministry fatigue</a:t>
            </a:r>
          </a:p>
        </p:txBody>
      </p:sp>
    </p:spTree>
    <p:extLst>
      <p:ext uri="{BB962C8B-B14F-4D97-AF65-F5344CB8AC3E}">
        <p14:creationId xmlns:p14="http://schemas.microsoft.com/office/powerpoint/2010/main" val="3498745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195486"/>
            <a:ext cx="6156176" cy="576064"/>
          </a:xfrm>
        </p:spPr>
        <p:txBody>
          <a:bodyPr/>
          <a:lstStyle/>
          <a:p>
            <a:pPr algn="l"/>
            <a:r>
              <a:rPr lang="en-US" altLang="ko-KR" dirty="0">
                <a:latin typeface="Century Gothic" panose="020B0502020202020204" pitchFamily="34" charset="0"/>
              </a:rPr>
              <a:t>Materials for Training </a:t>
            </a:r>
            <a:endParaRPr lang="ko-KR" altLang="en-US" dirty="0">
              <a:latin typeface="Century Gothic" panose="020B0502020202020204" pitchFamily="34" charset="0"/>
            </a:endParaRPr>
          </a:p>
        </p:txBody>
      </p:sp>
      <p:pic>
        <p:nvPicPr>
          <p:cNvPr id="7" name="Picture 6">
            <a:extLst>
              <a:ext uri="{FF2B5EF4-FFF2-40B4-BE49-F238E27FC236}">
                <a16:creationId xmlns:a16="http://schemas.microsoft.com/office/drawing/2014/main" id="{159EA4DA-6567-554D-84F8-7EC09655C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56661">
            <a:off x="4780971" y="1035122"/>
            <a:ext cx="2934085" cy="35051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a:extLst>
              <a:ext uri="{FF2B5EF4-FFF2-40B4-BE49-F238E27FC236}">
                <a16:creationId xmlns:a16="http://schemas.microsoft.com/office/drawing/2014/main" id="{1DE48E9E-8AFF-134F-86E9-3CB41684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547" y="1059582"/>
            <a:ext cx="2685437" cy="35051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2858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1185193" y="1059582"/>
            <a:ext cx="6773614" cy="106872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6600" dirty="0">
                <a:solidFill>
                  <a:schemeClr val="bg1"/>
                </a:solidFill>
                <a:latin typeface="Century Gothic" panose="020B0502020202020204" pitchFamily="34" charset="0"/>
                <a:cs typeface="Arial" pitchFamily="34" charset="0"/>
              </a:rPr>
              <a:t>Quick Break!</a:t>
            </a:r>
          </a:p>
        </p:txBody>
      </p:sp>
      <p:sp>
        <p:nvSpPr>
          <p:cNvPr id="7" name="Text Placeholder 1">
            <a:extLst>
              <a:ext uri="{FF2B5EF4-FFF2-40B4-BE49-F238E27FC236}">
                <a16:creationId xmlns:a16="http://schemas.microsoft.com/office/drawing/2014/main" id="{A7949769-4E9E-B147-9081-56D9E79399FD}"/>
              </a:ext>
            </a:extLst>
          </p:cNvPr>
          <p:cNvSpPr txBox="1">
            <a:spLocks/>
          </p:cNvSpPr>
          <p:nvPr/>
        </p:nvSpPr>
        <p:spPr>
          <a:xfrm>
            <a:off x="1185193" y="2715766"/>
            <a:ext cx="6773614" cy="106872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b="1" dirty="0">
                <a:solidFill>
                  <a:schemeClr val="bg1"/>
                </a:solidFill>
                <a:latin typeface="Century Gothic" panose="020B0502020202020204" pitchFamily="34" charset="0"/>
                <a:cs typeface="Arial" pitchFamily="34" charset="0"/>
              </a:rPr>
              <a:t>Be ready to share your top 3 spiritual gifts when we return.</a:t>
            </a:r>
          </a:p>
        </p:txBody>
      </p:sp>
      <p:cxnSp>
        <p:nvCxnSpPr>
          <p:cNvPr id="8" name="Straight Connector 7">
            <a:extLst>
              <a:ext uri="{FF2B5EF4-FFF2-40B4-BE49-F238E27FC236}">
                <a16:creationId xmlns:a16="http://schemas.microsoft.com/office/drawing/2014/main" id="{D7C7DDAF-BA1A-5644-AE03-F3E74A23BFAD}"/>
              </a:ext>
            </a:extLst>
          </p:cNvPr>
          <p:cNvCxnSpPr>
            <a:cxnSpLocks/>
          </p:cNvCxnSpPr>
          <p:nvPr/>
        </p:nvCxnSpPr>
        <p:spPr>
          <a:xfrm>
            <a:off x="1185193" y="2427734"/>
            <a:ext cx="6773614"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298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2132"/>
            <a:ext cx="9144000" cy="576064"/>
          </a:xfrm>
        </p:spPr>
        <p:txBody>
          <a:bodyPr/>
          <a:lstStyle/>
          <a:p>
            <a:r>
              <a:rPr lang="en-US" altLang="ko-KR" sz="4000" dirty="0">
                <a:latin typeface="Century Gothic" panose="020B0502020202020204" pitchFamily="34" charset="0"/>
              </a:rPr>
              <a:t>Spiritual Gifts</a:t>
            </a:r>
            <a:endParaRPr lang="ko-KR" altLang="en-US" sz="4000" dirty="0">
              <a:latin typeface="Century Gothic" panose="020B0502020202020204" pitchFamily="34" charset="0"/>
            </a:endParaRPr>
          </a:p>
        </p:txBody>
      </p:sp>
      <p:sp>
        <p:nvSpPr>
          <p:cNvPr id="6" name="Rectangle 5"/>
          <p:cNvSpPr/>
          <p:nvPr/>
        </p:nvSpPr>
        <p:spPr>
          <a:xfrm>
            <a:off x="0" y="1126952"/>
            <a:ext cx="9144000" cy="3456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Text Placeholder 4">
            <a:extLst>
              <a:ext uri="{FF2B5EF4-FFF2-40B4-BE49-F238E27FC236}">
                <a16:creationId xmlns:a16="http://schemas.microsoft.com/office/drawing/2014/main" id="{3E6D9A04-A6C7-5545-888A-F480B77566E7}"/>
              </a:ext>
            </a:extLst>
          </p:cNvPr>
          <p:cNvSpPr>
            <a:spLocks noGrp="1"/>
          </p:cNvSpPr>
          <p:nvPr>
            <p:ph type="body" sz="quarter" idx="11"/>
          </p:nvPr>
        </p:nvSpPr>
        <p:spPr>
          <a:xfrm>
            <a:off x="467544" y="1522996"/>
            <a:ext cx="8208912" cy="2664296"/>
          </a:xfrm>
        </p:spPr>
        <p:txBody>
          <a:bodyPr/>
          <a:lstStyle/>
          <a:p>
            <a:r>
              <a:rPr lang="en-US" sz="2000" dirty="0">
                <a:solidFill>
                  <a:schemeClr val="bg1"/>
                </a:solidFill>
                <a:latin typeface="Century Gothic" panose="020B0502020202020204" pitchFamily="34" charset="0"/>
              </a:rPr>
              <a:t>What are your top 3 spiritual gifts?</a:t>
            </a:r>
          </a:p>
          <a:p>
            <a:endParaRPr lang="en-US" sz="2000" dirty="0">
              <a:solidFill>
                <a:schemeClr val="bg1"/>
              </a:solidFill>
              <a:latin typeface="Century Gothic" panose="020B0502020202020204" pitchFamily="34" charset="0"/>
            </a:endParaRPr>
          </a:p>
          <a:p>
            <a:r>
              <a:rPr lang="en-US" sz="2000" dirty="0">
                <a:solidFill>
                  <a:schemeClr val="bg1"/>
                </a:solidFill>
                <a:latin typeface="Century Gothic" panose="020B0502020202020204" pitchFamily="34" charset="0"/>
              </a:rPr>
              <a:t>How will these gifts help you in being an effective </a:t>
            </a:r>
          </a:p>
          <a:p>
            <a:r>
              <a:rPr lang="en-US" sz="2000" dirty="0">
                <a:solidFill>
                  <a:schemeClr val="bg1"/>
                </a:solidFill>
                <a:latin typeface="Century Gothic" panose="020B0502020202020204" pitchFamily="34" charset="0"/>
              </a:rPr>
              <a:t>group facilitator? (your potential)</a:t>
            </a:r>
          </a:p>
          <a:p>
            <a:endParaRPr lang="en-US" sz="2000" dirty="0">
              <a:solidFill>
                <a:schemeClr val="bg1"/>
              </a:solidFill>
              <a:latin typeface="Century Gothic" panose="020B0502020202020204" pitchFamily="34" charset="0"/>
            </a:endParaRPr>
          </a:p>
          <a:p>
            <a:r>
              <a:rPr lang="en-US" sz="2000" dirty="0">
                <a:solidFill>
                  <a:schemeClr val="bg1"/>
                </a:solidFill>
                <a:latin typeface="Century Gothic" panose="020B0502020202020204" pitchFamily="34" charset="0"/>
              </a:rPr>
              <a:t>How might these gifts be over-used in group, causing </a:t>
            </a:r>
          </a:p>
          <a:p>
            <a:r>
              <a:rPr lang="en-US" sz="2000" dirty="0">
                <a:solidFill>
                  <a:schemeClr val="bg1"/>
                </a:solidFill>
                <a:latin typeface="Century Gothic" panose="020B0502020202020204" pitchFamily="34" charset="0"/>
              </a:rPr>
              <a:t>challenges for you as a facilitator? (your limitations)</a:t>
            </a:r>
          </a:p>
        </p:txBody>
      </p:sp>
    </p:spTree>
    <p:extLst>
      <p:ext uri="{BB962C8B-B14F-4D97-AF65-F5344CB8AC3E}">
        <p14:creationId xmlns:p14="http://schemas.microsoft.com/office/powerpoint/2010/main" val="3239406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23478"/>
            <a:ext cx="9144000" cy="576064"/>
          </a:xfrm>
        </p:spPr>
        <p:txBody>
          <a:bodyPr/>
          <a:lstStyle/>
          <a:p>
            <a:r>
              <a:rPr lang="en-US" altLang="ko-KR" dirty="0">
                <a:latin typeface="Century Gothic" panose="020B0502020202020204" pitchFamily="34" charset="0"/>
              </a:rPr>
              <a:t>Spiritual Gifts</a:t>
            </a:r>
            <a:endParaRPr lang="ko-KR" altLang="en-US" dirty="0">
              <a:latin typeface="Century Gothic" panose="020B0502020202020204" pitchFamily="34" charset="0"/>
            </a:endParaRPr>
          </a:p>
        </p:txBody>
      </p:sp>
      <p:sp>
        <p:nvSpPr>
          <p:cNvPr id="6" name="Rectangle 5"/>
          <p:cNvSpPr/>
          <p:nvPr/>
        </p:nvSpPr>
        <p:spPr>
          <a:xfrm>
            <a:off x="0" y="1126952"/>
            <a:ext cx="9144000" cy="3456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7" name="Content Placeholder 8">
            <a:extLst>
              <a:ext uri="{FF2B5EF4-FFF2-40B4-BE49-F238E27FC236}">
                <a16:creationId xmlns:a16="http://schemas.microsoft.com/office/drawing/2014/main" id="{D3CECFDF-DBB3-0D4F-BBE5-2471B37DA20F}"/>
              </a:ext>
            </a:extLst>
          </p:cNvPr>
          <p:cNvGraphicFramePr>
            <a:graphicFrameLocks/>
          </p:cNvGraphicFramePr>
          <p:nvPr>
            <p:extLst>
              <p:ext uri="{D42A27DB-BD31-4B8C-83A1-F6EECF244321}">
                <p14:modId xmlns:p14="http://schemas.microsoft.com/office/powerpoint/2010/main" val="3281085939"/>
              </p:ext>
            </p:extLst>
          </p:nvPr>
        </p:nvGraphicFramePr>
        <p:xfrm>
          <a:off x="563107" y="1081606"/>
          <a:ext cx="8041341" cy="3794400"/>
        </p:xfrm>
        <a:graphic>
          <a:graphicData uri="http://schemas.openxmlformats.org/drawingml/2006/table">
            <a:tbl>
              <a:tblPr>
                <a:tableStyleId>{5C22544A-7EE6-4342-B048-85BDC9FD1C3A}</a:tableStyleId>
              </a:tblPr>
              <a:tblGrid>
                <a:gridCol w="3205140">
                  <a:extLst>
                    <a:ext uri="{9D8B030D-6E8A-4147-A177-3AD203B41FA5}">
                      <a16:colId xmlns:a16="http://schemas.microsoft.com/office/drawing/2014/main" val="3402644363"/>
                    </a:ext>
                  </a:extLst>
                </a:gridCol>
                <a:gridCol w="1517100">
                  <a:extLst>
                    <a:ext uri="{9D8B030D-6E8A-4147-A177-3AD203B41FA5}">
                      <a16:colId xmlns:a16="http://schemas.microsoft.com/office/drawing/2014/main" val="1773209446"/>
                    </a:ext>
                  </a:extLst>
                </a:gridCol>
                <a:gridCol w="3319101">
                  <a:extLst>
                    <a:ext uri="{9D8B030D-6E8A-4147-A177-3AD203B41FA5}">
                      <a16:colId xmlns:a16="http://schemas.microsoft.com/office/drawing/2014/main" val="1684324387"/>
                    </a:ext>
                  </a:extLst>
                </a:gridCol>
              </a:tblGrid>
              <a:tr h="237150">
                <a:tc>
                  <a:txBody>
                    <a:bodyPr/>
                    <a:lstStyle/>
                    <a:p>
                      <a:pPr algn="l" fontAlgn="b"/>
                      <a:r>
                        <a:rPr lang="en-US" sz="1000" u="none" strike="noStrike" dirty="0">
                          <a:effectLst/>
                          <a:latin typeface="Century Gothic" panose="020B0502020202020204" pitchFamily="34" charset="0"/>
                        </a:rPr>
                        <a:t>LEADING AND DIRECTING</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effectLst/>
                          <a:latin typeface="Century Gothic" panose="020B0502020202020204" pitchFamily="34" charset="0"/>
                        </a:rPr>
                        <a:t>LEADERSHIP</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effectLst/>
                          <a:latin typeface="Century Gothic" panose="020B0502020202020204" pitchFamily="34" charset="0"/>
                        </a:rPr>
                        <a:t>CONTROL, PRIDE, DO NOT SEEK FEEDBACK</a:t>
                      </a:r>
                      <a:endParaRPr lang="en-US" sz="1000" b="0" i="0" u="none" strike="noStrike" dirty="0">
                        <a:solidFill>
                          <a:srgbClr val="000000"/>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922837843"/>
                  </a:ext>
                </a:extLst>
              </a:tr>
              <a:tr h="237150">
                <a:tc>
                  <a:txBody>
                    <a:bodyPr/>
                    <a:lstStyle/>
                    <a:p>
                      <a:pPr algn="l" fontAlgn="b"/>
                      <a:r>
                        <a:rPr lang="en-US" sz="1000" u="none" strike="noStrike" dirty="0">
                          <a:solidFill>
                            <a:schemeClr val="accent2"/>
                          </a:solidFill>
                          <a:effectLst/>
                          <a:latin typeface="Century Gothic" panose="020B0502020202020204" pitchFamily="34" charset="0"/>
                        </a:rPr>
                        <a:t>MEETS GOALS WITH ORGANIZATION</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solidFill>
                            <a:schemeClr val="accent2"/>
                          </a:solidFill>
                          <a:effectLst/>
                          <a:latin typeface="Century Gothic" panose="020B0502020202020204" pitchFamily="34" charset="0"/>
                        </a:rPr>
                        <a:t>ADMINISTRATION</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solidFill>
                            <a:schemeClr val="accent2"/>
                          </a:solidFill>
                          <a:effectLst/>
                          <a:latin typeface="Century Gothic" panose="020B0502020202020204" pitchFamily="34" charset="0"/>
                        </a:rPr>
                        <a:t>HIGH EXPECTATIONS, RIGIDITY, LOW-RELATIONAL</a:t>
                      </a:r>
                      <a:endParaRPr lang="en-US" sz="1000" b="0" i="0" u="none" strike="noStrike" dirty="0">
                        <a:solidFill>
                          <a:schemeClr val="accent2"/>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1110178281"/>
                  </a:ext>
                </a:extLst>
              </a:tr>
              <a:tr h="237150">
                <a:tc>
                  <a:txBody>
                    <a:bodyPr/>
                    <a:lstStyle/>
                    <a:p>
                      <a:pPr algn="l" fontAlgn="b"/>
                      <a:r>
                        <a:rPr lang="en-US" sz="1000" u="none" strike="noStrike" dirty="0">
                          <a:effectLst/>
                          <a:latin typeface="Century Gothic" panose="020B0502020202020204" pitchFamily="34" charset="0"/>
                        </a:rPr>
                        <a:t>INSTRUCTING, MATURING IN TRUTH</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effectLst/>
                          <a:latin typeface="Century Gothic" panose="020B0502020202020204" pitchFamily="34" charset="0"/>
                        </a:rPr>
                        <a:t>TEACHING</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effectLst/>
                          <a:latin typeface="Century Gothic" panose="020B0502020202020204" pitchFamily="34" charset="0"/>
                        </a:rPr>
                        <a:t>PRIDE, FOCUS ON FACTS, FEIGN WISDOM</a:t>
                      </a:r>
                      <a:endParaRPr lang="en-US" sz="1000" b="0" i="0" u="none" strike="noStrike" dirty="0">
                        <a:solidFill>
                          <a:srgbClr val="000000"/>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3737229617"/>
                  </a:ext>
                </a:extLst>
              </a:tr>
              <a:tr h="237150">
                <a:tc>
                  <a:txBody>
                    <a:bodyPr/>
                    <a:lstStyle/>
                    <a:p>
                      <a:pPr algn="l" fontAlgn="b"/>
                      <a:r>
                        <a:rPr lang="en-US" sz="1000" u="none" strike="noStrike" dirty="0">
                          <a:solidFill>
                            <a:schemeClr val="accent2"/>
                          </a:solidFill>
                          <a:effectLst/>
                          <a:latin typeface="Century Gothic" panose="020B0502020202020204" pitchFamily="34" charset="0"/>
                        </a:rPr>
                        <a:t>LEARN, KNOW, EXPLAIN TRUTH</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solidFill>
                            <a:schemeClr val="accent2"/>
                          </a:solidFill>
                          <a:effectLst/>
                          <a:latin typeface="Century Gothic" panose="020B0502020202020204" pitchFamily="34" charset="0"/>
                        </a:rPr>
                        <a:t>KNOWLEDGE</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solidFill>
                            <a:schemeClr val="accent2"/>
                          </a:solidFill>
                          <a:effectLst/>
                          <a:latin typeface="Century Gothic" panose="020B0502020202020204" pitchFamily="34" charset="0"/>
                        </a:rPr>
                        <a:t>EAGERNESS TO SHARE</a:t>
                      </a:r>
                      <a:endParaRPr lang="en-US" sz="1000" b="0" i="0" u="none" strike="noStrike" dirty="0">
                        <a:solidFill>
                          <a:schemeClr val="accent2"/>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2470777700"/>
                  </a:ext>
                </a:extLst>
              </a:tr>
              <a:tr h="237150">
                <a:tc>
                  <a:txBody>
                    <a:bodyPr/>
                    <a:lstStyle/>
                    <a:p>
                      <a:pPr algn="l" fontAlgn="b"/>
                      <a:r>
                        <a:rPr lang="en-US" sz="1000" u="none" strike="noStrike" dirty="0">
                          <a:effectLst/>
                          <a:latin typeface="Century Gothic" panose="020B0502020202020204" pitchFamily="34" charset="0"/>
                        </a:rPr>
                        <a:t>DISCERN/APPLY TRUTH, EXPERIENCE</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effectLst/>
                          <a:latin typeface="Century Gothic" panose="020B0502020202020204" pitchFamily="34" charset="0"/>
                        </a:rPr>
                        <a:t>WISDOM</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effectLst/>
                          <a:latin typeface="Century Gothic" panose="020B0502020202020204" pitchFamily="34" charset="0"/>
                        </a:rPr>
                        <a:t>EAGERNESS TO SHARE</a:t>
                      </a:r>
                      <a:endParaRPr lang="en-US" sz="1000" b="0" i="0" u="none" strike="noStrike" dirty="0">
                        <a:solidFill>
                          <a:srgbClr val="000000"/>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4143232505"/>
                  </a:ext>
                </a:extLst>
              </a:tr>
              <a:tr h="237150">
                <a:tc>
                  <a:txBody>
                    <a:bodyPr/>
                    <a:lstStyle/>
                    <a:p>
                      <a:pPr algn="l" fontAlgn="b"/>
                      <a:r>
                        <a:rPr lang="en-US" sz="1000" u="none" strike="noStrike" dirty="0">
                          <a:solidFill>
                            <a:schemeClr val="accent2"/>
                          </a:solidFill>
                          <a:effectLst/>
                          <a:latin typeface="Century Gothic" panose="020B0502020202020204" pitchFamily="34" charset="0"/>
                        </a:rPr>
                        <a:t>PROCLAIMING, PREACHING, WARNING</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solidFill>
                            <a:schemeClr val="accent2"/>
                          </a:solidFill>
                          <a:effectLst/>
                          <a:latin typeface="Century Gothic" panose="020B0502020202020204" pitchFamily="34" charset="0"/>
                        </a:rPr>
                        <a:t>PROPHECY</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solidFill>
                            <a:schemeClr val="accent2"/>
                          </a:solidFill>
                          <a:effectLst/>
                          <a:latin typeface="Century Gothic" panose="020B0502020202020204" pitchFamily="34" charset="0"/>
                        </a:rPr>
                        <a:t>HARSHNESS, JUDGEMENT, IMPATIENCE</a:t>
                      </a:r>
                      <a:endParaRPr lang="en-US" sz="1000" b="0" i="0" u="none" strike="noStrike" dirty="0">
                        <a:solidFill>
                          <a:schemeClr val="accent2"/>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2736805987"/>
                  </a:ext>
                </a:extLst>
              </a:tr>
              <a:tr h="237150">
                <a:tc>
                  <a:txBody>
                    <a:bodyPr/>
                    <a:lstStyle/>
                    <a:p>
                      <a:pPr algn="l" fontAlgn="b"/>
                      <a:r>
                        <a:rPr lang="en-US" sz="1000" u="none" strike="noStrike" dirty="0">
                          <a:effectLst/>
                          <a:latin typeface="Century Gothic" panose="020B0502020202020204" pitchFamily="34" charset="0"/>
                        </a:rPr>
                        <a:t>SENSE TRUE INTENTIONS, EMOTIONALLY</a:t>
                      </a:r>
                      <a:r>
                        <a:rPr lang="en-US" sz="1000" u="none" strike="noStrike" baseline="0" dirty="0">
                          <a:effectLst/>
                          <a:latin typeface="Century Gothic" panose="020B0502020202020204" pitchFamily="34" charset="0"/>
                        </a:rPr>
                        <a:t> INTUITIVE</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effectLst/>
                          <a:latin typeface="Century Gothic" panose="020B0502020202020204" pitchFamily="34" charset="0"/>
                        </a:rPr>
                        <a:t>DISCERNMENT</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effectLst/>
                          <a:latin typeface="Century Gothic" panose="020B0502020202020204" pitchFamily="34" charset="0"/>
                        </a:rPr>
                        <a:t>JUDGEMENT, CONTROL</a:t>
                      </a:r>
                      <a:endParaRPr lang="en-US" sz="1000" b="0" i="0" u="none" strike="noStrike" dirty="0">
                        <a:solidFill>
                          <a:srgbClr val="000000"/>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2409116122"/>
                  </a:ext>
                </a:extLst>
              </a:tr>
              <a:tr h="237150">
                <a:tc>
                  <a:txBody>
                    <a:bodyPr/>
                    <a:lstStyle/>
                    <a:p>
                      <a:pPr algn="l" fontAlgn="b"/>
                      <a:r>
                        <a:rPr lang="en-US" sz="1000" u="none" strike="noStrike" dirty="0">
                          <a:solidFill>
                            <a:schemeClr val="accent2"/>
                          </a:solidFill>
                          <a:effectLst/>
                          <a:latin typeface="Century Gothic" panose="020B0502020202020204" pitchFamily="34" charset="0"/>
                        </a:rPr>
                        <a:t>ENCOURAGEMENT, COUNSEL</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solidFill>
                            <a:schemeClr val="accent2"/>
                          </a:solidFill>
                          <a:effectLst/>
                          <a:latin typeface="Century Gothic" panose="020B0502020202020204" pitchFamily="34" charset="0"/>
                        </a:rPr>
                        <a:t>EXHORTATION</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solidFill>
                            <a:schemeClr val="accent2"/>
                          </a:solidFill>
                          <a:effectLst/>
                          <a:latin typeface="Century Gothic" panose="020B0502020202020204" pitchFamily="34" charset="0"/>
                        </a:rPr>
                        <a:t>POOR LISTENING, SIMPLIFICATION, WEARINESS</a:t>
                      </a:r>
                      <a:endParaRPr lang="en-US" sz="1000" b="0" i="0" u="none" strike="noStrike" dirty="0">
                        <a:solidFill>
                          <a:schemeClr val="accent2"/>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1219028294"/>
                  </a:ext>
                </a:extLst>
              </a:tr>
              <a:tr h="237150">
                <a:tc>
                  <a:txBody>
                    <a:bodyPr/>
                    <a:lstStyle/>
                    <a:p>
                      <a:pPr algn="l" fontAlgn="b"/>
                      <a:r>
                        <a:rPr lang="en-US" sz="1000" u="none" strike="noStrike" dirty="0">
                          <a:effectLst/>
                          <a:latin typeface="Century Gothic" panose="020B0502020202020204" pitchFamily="34" charset="0"/>
                        </a:rPr>
                        <a:t>SPIRITUALLY LOOK OUT FOR OTHERS</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effectLst/>
                          <a:latin typeface="Century Gothic" panose="020B0502020202020204" pitchFamily="34" charset="0"/>
                        </a:rPr>
                        <a:t>SHEPHERDING</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effectLst/>
                          <a:latin typeface="Century Gothic" panose="020B0502020202020204" pitchFamily="34" charset="0"/>
                        </a:rPr>
                        <a:t>OVERBEARING, MANIPULATION</a:t>
                      </a:r>
                      <a:endParaRPr lang="en-US" sz="1000" b="0" i="0" u="none" strike="noStrike" dirty="0">
                        <a:solidFill>
                          <a:srgbClr val="000000"/>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145093057"/>
                  </a:ext>
                </a:extLst>
              </a:tr>
              <a:tr h="237150">
                <a:tc>
                  <a:txBody>
                    <a:bodyPr/>
                    <a:lstStyle/>
                    <a:p>
                      <a:pPr algn="l" fontAlgn="b"/>
                      <a:r>
                        <a:rPr lang="en-US" sz="1000" u="none" strike="noStrike" dirty="0">
                          <a:solidFill>
                            <a:schemeClr val="accent2"/>
                          </a:solidFill>
                          <a:effectLst/>
                          <a:latin typeface="Century Gothic" panose="020B0502020202020204" pitchFamily="34" charset="0"/>
                        </a:rPr>
                        <a:t>ENCOURAGE TRUST, POWERLESSNESS</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solidFill>
                            <a:schemeClr val="accent2"/>
                          </a:solidFill>
                          <a:effectLst/>
                          <a:latin typeface="Century Gothic" panose="020B0502020202020204" pitchFamily="34" charset="0"/>
                        </a:rPr>
                        <a:t>FAITH</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solidFill>
                            <a:schemeClr val="accent2"/>
                          </a:solidFill>
                          <a:effectLst/>
                          <a:latin typeface="Century Gothic" panose="020B0502020202020204" pitchFamily="34" charset="0"/>
                        </a:rPr>
                        <a:t>OVERSIMPLIFICATION, BLIND ACCEPTANCE, PASSIVE</a:t>
                      </a:r>
                      <a:endParaRPr lang="en-US" sz="1000" b="0" i="0" u="none" strike="noStrike" dirty="0">
                        <a:solidFill>
                          <a:schemeClr val="accent2"/>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2580954504"/>
                  </a:ext>
                </a:extLst>
              </a:tr>
              <a:tr h="237150">
                <a:tc>
                  <a:txBody>
                    <a:bodyPr/>
                    <a:lstStyle/>
                    <a:p>
                      <a:pPr algn="l" fontAlgn="b"/>
                      <a:r>
                        <a:rPr lang="en-US" sz="1000" u="none" strike="noStrike" dirty="0">
                          <a:effectLst/>
                          <a:latin typeface="Century Gothic" panose="020B0502020202020204" pitchFamily="34" charset="0"/>
                        </a:rPr>
                        <a:t>GROW COMMUNITY</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effectLst/>
                          <a:latin typeface="Century Gothic" panose="020B0502020202020204" pitchFamily="34" charset="0"/>
                        </a:rPr>
                        <a:t>EVANGELISM</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effectLst/>
                          <a:latin typeface="Century Gothic" panose="020B0502020202020204" pitchFamily="34" charset="0"/>
                        </a:rPr>
                        <a:t>PUSH OTHERS BEFORE READY</a:t>
                      </a:r>
                      <a:endParaRPr lang="en-US" sz="1000" b="0" i="0" u="none" strike="noStrike" dirty="0">
                        <a:solidFill>
                          <a:srgbClr val="000000"/>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4056406058"/>
                  </a:ext>
                </a:extLst>
              </a:tr>
              <a:tr h="237150">
                <a:tc>
                  <a:txBody>
                    <a:bodyPr/>
                    <a:lstStyle/>
                    <a:p>
                      <a:pPr algn="l" fontAlgn="b"/>
                      <a:r>
                        <a:rPr lang="en-US" sz="1000" u="none" strike="noStrike" dirty="0">
                          <a:solidFill>
                            <a:schemeClr val="accent2"/>
                          </a:solidFill>
                          <a:effectLst/>
                          <a:latin typeface="Century Gothic" panose="020B0502020202020204" pitchFamily="34" charset="0"/>
                        </a:rPr>
                        <a:t>MOTIVATE OUTREACH </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solidFill>
                            <a:schemeClr val="accent2"/>
                          </a:solidFill>
                          <a:effectLst/>
                          <a:latin typeface="Century Gothic" panose="020B0502020202020204" pitchFamily="34" charset="0"/>
                        </a:rPr>
                        <a:t>APOSTLESHIP</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solidFill>
                            <a:schemeClr val="accent2"/>
                          </a:solidFill>
                          <a:effectLst/>
                          <a:latin typeface="Century Gothic" panose="020B0502020202020204" pitchFamily="34" charset="0"/>
                        </a:rPr>
                        <a:t>LACK OF RESPECT FOR CULTURE AND BELIEFS</a:t>
                      </a:r>
                      <a:endParaRPr lang="en-US" sz="1000" b="0" i="0" u="none" strike="noStrike" dirty="0">
                        <a:solidFill>
                          <a:schemeClr val="accent2"/>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1780126656"/>
                  </a:ext>
                </a:extLst>
              </a:tr>
              <a:tr h="237150">
                <a:tc>
                  <a:txBody>
                    <a:bodyPr/>
                    <a:lstStyle/>
                    <a:p>
                      <a:pPr algn="l" fontAlgn="b"/>
                      <a:r>
                        <a:rPr lang="en-US" sz="1000" u="none" strike="noStrike" dirty="0">
                          <a:effectLst/>
                          <a:latin typeface="Century Gothic" panose="020B0502020202020204" pitchFamily="34" charset="0"/>
                        </a:rPr>
                        <a:t>ASSIST WITH PRACTICAL NEEDS</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effectLst/>
                          <a:latin typeface="Century Gothic" panose="020B0502020202020204" pitchFamily="34" charset="0"/>
                        </a:rPr>
                        <a:t>SERVICE/HELPS</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effectLst/>
                          <a:latin typeface="Century Gothic" panose="020B0502020202020204" pitchFamily="34" charset="0"/>
                        </a:rPr>
                        <a:t>OVER-COMMITTMENT, RESENTMENT,</a:t>
                      </a:r>
                      <a:r>
                        <a:rPr lang="en-US" sz="1000" u="none" strike="noStrike" baseline="0" dirty="0">
                          <a:effectLst/>
                          <a:latin typeface="Century Gothic" panose="020B0502020202020204" pitchFamily="34" charset="0"/>
                        </a:rPr>
                        <a:t> </a:t>
                      </a:r>
                      <a:r>
                        <a:rPr lang="en-US" sz="1000" u="none" strike="noStrike" dirty="0">
                          <a:effectLst/>
                          <a:latin typeface="Century Gothic" panose="020B0502020202020204" pitchFamily="34" charset="0"/>
                        </a:rPr>
                        <a:t>WEARINESS</a:t>
                      </a:r>
                      <a:endParaRPr lang="en-US" sz="1000" b="0" i="0" u="none" strike="noStrike" dirty="0">
                        <a:solidFill>
                          <a:srgbClr val="000000"/>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299783161"/>
                  </a:ext>
                </a:extLst>
              </a:tr>
              <a:tr h="237150">
                <a:tc>
                  <a:txBody>
                    <a:bodyPr/>
                    <a:lstStyle/>
                    <a:p>
                      <a:pPr algn="l" fontAlgn="b"/>
                      <a:r>
                        <a:rPr lang="en-US" sz="1000" u="none" strike="noStrike" dirty="0">
                          <a:solidFill>
                            <a:schemeClr val="accent2"/>
                          </a:solidFill>
                          <a:effectLst/>
                          <a:latin typeface="Century Gothic" panose="020B0502020202020204" pitchFamily="34" charset="0"/>
                        </a:rPr>
                        <a:t>CHEERFUL COMPASSION, EMPATHY</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solidFill>
                            <a:schemeClr val="accent2"/>
                          </a:solidFill>
                          <a:effectLst/>
                          <a:latin typeface="Century Gothic" panose="020B0502020202020204" pitchFamily="34" charset="0"/>
                        </a:rPr>
                        <a:t>MERCY</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solidFill>
                            <a:schemeClr val="accent2"/>
                          </a:solidFill>
                          <a:effectLst/>
                          <a:latin typeface="Century Gothic" panose="020B0502020202020204" pitchFamily="34" charset="0"/>
                        </a:rPr>
                        <a:t>BOUNDARY ISSUES, RESCUING, CONFLICT AVOIDANT</a:t>
                      </a:r>
                      <a:endParaRPr lang="en-US" sz="1000" b="0" i="0" u="none" strike="noStrike" dirty="0">
                        <a:solidFill>
                          <a:schemeClr val="accent2"/>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2852272978"/>
                  </a:ext>
                </a:extLst>
              </a:tr>
              <a:tr h="237150">
                <a:tc>
                  <a:txBody>
                    <a:bodyPr/>
                    <a:lstStyle/>
                    <a:p>
                      <a:pPr algn="l" fontAlgn="b"/>
                      <a:r>
                        <a:rPr lang="en-US" sz="1000" u="none" strike="noStrike" dirty="0">
                          <a:effectLst/>
                          <a:latin typeface="Century Gothic" panose="020B0502020202020204" pitchFamily="34" charset="0"/>
                        </a:rPr>
                        <a:t>FREE AND JOYFUL WORK, RESOURCES</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effectLst/>
                          <a:latin typeface="Century Gothic" panose="020B0502020202020204" pitchFamily="34" charset="0"/>
                        </a:rPr>
                        <a:t>GIVING</a:t>
                      </a:r>
                      <a:endParaRPr lang="en-US" sz="1000" b="0" i="0" u="none" strike="noStrike" dirty="0">
                        <a:solidFill>
                          <a:srgbClr val="000000"/>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effectLst/>
                          <a:latin typeface="Century Gothic" panose="020B0502020202020204" pitchFamily="34" charset="0"/>
                        </a:rPr>
                        <a:t>PRIDE, MANIPULATION, ENTITLEMENT, RESENTMENT </a:t>
                      </a:r>
                      <a:endParaRPr lang="en-US" sz="1000" b="0" i="0" u="none" strike="noStrike" dirty="0">
                        <a:solidFill>
                          <a:srgbClr val="000000"/>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2961668366"/>
                  </a:ext>
                </a:extLst>
              </a:tr>
              <a:tr h="237150">
                <a:tc>
                  <a:txBody>
                    <a:bodyPr/>
                    <a:lstStyle/>
                    <a:p>
                      <a:pPr algn="l" fontAlgn="b"/>
                      <a:r>
                        <a:rPr lang="en-US" sz="1000" u="none" strike="noStrike" dirty="0">
                          <a:solidFill>
                            <a:schemeClr val="accent2"/>
                          </a:solidFill>
                          <a:effectLst/>
                          <a:latin typeface="Century Gothic" panose="020B0502020202020204" pitchFamily="34" charset="0"/>
                        </a:rPr>
                        <a:t>PUT OTHERS AT EASE, GATHER</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ctr" fontAlgn="b"/>
                      <a:r>
                        <a:rPr lang="en-US" sz="1000" u="none" strike="noStrike" dirty="0">
                          <a:solidFill>
                            <a:schemeClr val="accent2"/>
                          </a:solidFill>
                          <a:effectLst/>
                          <a:latin typeface="Century Gothic" panose="020B0502020202020204" pitchFamily="34" charset="0"/>
                        </a:rPr>
                        <a:t>HOSPITALITY</a:t>
                      </a:r>
                      <a:endParaRPr lang="en-US" sz="1000" b="0" i="0" u="none" strike="noStrike" dirty="0">
                        <a:solidFill>
                          <a:schemeClr val="accent2"/>
                        </a:solidFill>
                        <a:effectLst/>
                        <a:latin typeface="Century Gothic" panose="020B0502020202020204" pitchFamily="34" charset="0"/>
                      </a:endParaRPr>
                    </a:p>
                  </a:txBody>
                  <a:tcPr marL="5342" marR="5342" marT="5342" marB="0" anchor="b"/>
                </a:tc>
                <a:tc>
                  <a:txBody>
                    <a:bodyPr/>
                    <a:lstStyle/>
                    <a:p>
                      <a:pPr algn="r" fontAlgn="b"/>
                      <a:r>
                        <a:rPr lang="en-US" sz="1000" u="none" strike="noStrike" dirty="0">
                          <a:solidFill>
                            <a:schemeClr val="accent2"/>
                          </a:solidFill>
                          <a:effectLst/>
                          <a:latin typeface="Century Gothic" panose="020B0502020202020204" pitchFamily="34" charset="0"/>
                        </a:rPr>
                        <a:t>OVERCOMMITTMENT, WEARINESS</a:t>
                      </a:r>
                      <a:endParaRPr lang="en-US" sz="1000" b="0" i="0" u="none" strike="noStrike" dirty="0">
                        <a:solidFill>
                          <a:schemeClr val="accent2"/>
                        </a:solidFill>
                        <a:effectLst/>
                        <a:latin typeface="Century Gothic" panose="020B0502020202020204" pitchFamily="34" charset="0"/>
                      </a:endParaRPr>
                    </a:p>
                  </a:txBody>
                  <a:tcPr marL="5342" marR="5342" marT="5342" marB="0" anchor="b"/>
                </a:tc>
                <a:extLst>
                  <a:ext uri="{0D108BD9-81ED-4DB2-BD59-A6C34878D82A}">
                    <a16:rowId xmlns:a16="http://schemas.microsoft.com/office/drawing/2014/main" val="3702338268"/>
                  </a:ext>
                </a:extLst>
              </a:tr>
            </a:tbl>
          </a:graphicData>
        </a:graphic>
      </p:graphicFrame>
      <p:sp>
        <p:nvSpPr>
          <p:cNvPr id="8" name="Text Placeholder 1">
            <a:extLst>
              <a:ext uri="{FF2B5EF4-FFF2-40B4-BE49-F238E27FC236}">
                <a16:creationId xmlns:a16="http://schemas.microsoft.com/office/drawing/2014/main" id="{E2306D62-270F-2F46-89FA-1F47168E98A5}"/>
              </a:ext>
            </a:extLst>
          </p:cNvPr>
          <p:cNvSpPr txBox="1">
            <a:spLocks/>
          </p:cNvSpPr>
          <p:nvPr/>
        </p:nvSpPr>
        <p:spPr>
          <a:xfrm>
            <a:off x="36512" y="627534"/>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latin typeface="Century Gothic" panose="020B0502020202020204" pitchFamily="34" charset="0"/>
              </a:rPr>
              <a:t>Potential						     Limitations</a:t>
            </a:r>
            <a:endParaRPr lang="ko-KR" altLang="en-US" sz="2000" dirty="0">
              <a:latin typeface="Century Gothic" panose="020B0502020202020204" pitchFamily="34" charset="0"/>
            </a:endParaRPr>
          </a:p>
        </p:txBody>
      </p:sp>
    </p:spTree>
    <p:extLst>
      <p:ext uri="{BB962C8B-B14F-4D97-AF65-F5344CB8AC3E}">
        <p14:creationId xmlns:p14="http://schemas.microsoft.com/office/powerpoint/2010/main" val="968602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2E2E34-9FCC-A04C-8048-06C293CC7141}"/>
              </a:ext>
            </a:extLst>
          </p:cNvPr>
          <p:cNvSpPr>
            <a:spLocks noGrp="1"/>
          </p:cNvSpPr>
          <p:nvPr>
            <p:ph type="body" sz="quarter" idx="11"/>
          </p:nvPr>
        </p:nvSpPr>
        <p:spPr>
          <a:xfrm>
            <a:off x="0" y="1059582"/>
            <a:ext cx="9144000" cy="288032"/>
          </a:xfrm>
        </p:spPr>
        <p:txBody>
          <a:bodyPr/>
          <a:lstStyle/>
          <a:p>
            <a:r>
              <a:rPr lang="en-US" sz="2400" dirty="0">
                <a:latin typeface="Century Gothic" panose="020B0502020202020204" pitchFamily="34" charset="0"/>
              </a:rPr>
              <a:t>Policies &amp; Procedures</a:t>
            </a:r>
          </a:p>
        </p:txBody>
      </p:sp>
      <p:sp>
        <p:nvSpPr>
          <p:cNvPr id="4" name="Text Placeholder 1">
            <a:extLst>
              <a:ext uri="{FF2B5EF4-FFF2-40B4-BE49-F238E27FC236}">
                <a16:creationId xmlns:a16="http://schemas.microsoft.com/office/drawing/2014/main" id="{79C0282C-1160-994B-9F63-B1251F9205F3}"/>
              </a:ext>
            </a:extLst>
          </p:cNvPr>
          <p:cNvSpPr txBox="1">
            <a:spLocks/>
          </p:cNvSpPr>
          <p:nvPr/>
        </p:nvSpPr>
        <p:spPr>
          <a:xfrm>
            <a:off x="0" y="339502"/>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5400" dirty="0">
                <a:latin typeface="Century Gothic" panose="020B0502020202020204" pitchFamily="34" charset="0"/>
              </a:rPr>
              <a:t>Part 3</a:t>
            </a:r>
            <a:endParaRPr lang="ko-KR" altLang="en-US" sz="5400" dirty="0">
              <a:latin typeface="Century Gothic" panose="020B0502020202020204" pitchFamily="34" charset="0"/>
            </a:endParaRPr>
          </a:p>
        </p:txBody>
      </p:sp>
      <p:sp>
        <p:nvSpPr>
          <p:cNvPr id="6" name="TextBox 5">
            <a:extLst>
              <a:ext uri="{FF2B5EF4-FFF2-40B4-BE49-F238E27FC236}">
                <a16:creationId xmlns:a16="http://schemas.microsoft.com/office/drawing/2014/main" id="{78994644-855E-2746-A335-B10E369A8936}"/>
              </a:ext>
            </a:extLst>
          </p:cNvPr>
          <p:cNvSpPr txBox="1"/>
          <p:nvPr/>
        </p:nvSpPr>
        <p:spPr>
          <a:xfrm>
            <a:off x="2013741" y="2284211"/>
            <a:ext cx="5137887" cy="707886"/>
          </a:xfrm>
          <a:prstGeom prst="rect">
            <a:avLst/>
          </a:prstGeom>
          <a:noFill/>
        </p:spPr>
        <p:txBody>
          <a:bodyPr wrap="square" rtlCol="0">
            <a:spAutoFit/>
          </a:bodyPr>
          <a:lstStyle/>
          <a:p>
            <a:pPr algn="ctr"/>
            <a:r>
              <a:rPr lang="en-US" altLang="ko-KR" sz="2000" dirty="0">
                <a:solidFill>
                  <a:schemeClr val="tx1">
                    <a:lumMod val="75000"/>
                    <a:lumOff val="25000"/>
                  </a:schemeClr>
                </a:solidFill>
                <a:latin typeface="Century Gothic" panose="020B0502020202020204" pitchFamily="34" charset="0"/>
                <a:cs typeface="Arial" pitchFamily="34" charset="0"/>
              </a:rPr>
              <a:t>Management is doing things right; leadership is doing the right things.</a:t>
            </a:r>
          </a:p>
        </p:txBody>
      </p:sp>
      <p:sp>
        <p:nvSpPr>
          <p:cNvPr id="7" name="TextBox 6">
            <a:extLst>
              <a:ext uri="{FF2B5EF4-FFF2-40B4-BE49-F238E27FC236}">
                <a16:creationId xmlns:a16="http://schemas.microsoft.com/office/drawing/2014/main" id="{D9C0C8B1-26E8-DF47-8619-8F870EC2C0F4}"/>
              </a:ext>
            </a:extLst>
          </p:cNvPr>
          <p:cNvSpPr txBox="1"/>
          <p:nvPr/>
        </p:nvSpPr>
        <p:spPr>
          <a:xfrm>
            <a:off x="1641041" y="1791769"/>
            <a:ext cx="745399" cy="1569660"/>
          </a:xfrm>
          <a:prstGeom prst="rect">
            <a:avLst/>
          </a:prstGeom>
          <a:noFill/>
        </p:spPr>
        <p:txBody>
          <a:bodyPr wrap="square" rtlCol="0">
            <a:spAutoFit/>
          </a:bodyPr>
          <a:lstStyle/>
          <a:p>
            <a:pPr algn="ctr"/>
            <a:r>
              <a:rPr lang="en-US" altLang="ko-KR" sz="9600" b="1" dirty="0">
                <a:solidFill>
                  <a:schemeClr val="accent1"/>
                </a:solidFill>
                <a:latin typeface="Arial" pitchFamily="34" charset="0"/>
                <a:cs typeface="Arial" pitchFamily="34" charset="0"/>
              </a:rPr>
              <a:t>“</a:t>
            </a:r>
            <a:endParaRPr lang="ko-KR" altLang="en-US" sz="9600" b="1" dirty="0">
              <a:solidFill>
                <a:schemeClr val="accent1"/>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C2D5F40-80B0-0F45-9690-3BA7BFC75C6E}"/>
              </a:ext>
            </a:extLst>
          </p:cNvPr>
          <p:cNvSpPr txBox="1"/>
          <p:nvPr/>
        </p:nvSpPr>
        <p:spPr>
          <a:xfrm rot="10800000">
            <a:off x="6800608" y="2013847"/>
            <a:ext cx="745399" cy="1569660"/>
          </a:xfrm>
          <a:prstGeom prst="rect">
            <a:avLst/>
          </a:prstGeom>
          <a:noFill/>
        </p:spPr>
        <p:txBody>
          <a:bodyPr wrap="square" rtlCol="0">
            <a:spAutoFit/>
          </a:bodyPr>
          <a:lstStyle/>
          <a:p>
            <a:pPr algn="ctr"/>
            <a:r>
              <a:rPr lang="en-US" altLang="ko-KR" sz="9600" b="1" dirty="0">
                <a:solidFill>
                  <a:schemeClr val="accent1"/>
                </a:solidFill>
                <a:latin typeface="Arial" pitchFamily="34" charset="0"/>
                <a:cs typeface="Arial" pitchFamily="34" charset="0"/>
              </a:rPr>
              <a:t>“</a:t>
            </a:r>
            <a:endParaRPr lang="ko-KR" altLang="en-US" sz="9600" b="1" dirty="0">
              <a:solidFill>
                <a:schemeClr val="accent1"/>
              </a:solidFill>
              <a:latin typeface="Arial" pitchFamily="34" charset="0"/>
              <a:cs typeface="Arial" pitchFamily="34" charset="0"/>
            </a:endParaRPr>
          </a:p>
        </p:txBody>
      </p:sp>
      <p:sp>
        <p:nvSpPr>
          <p:cNvPr id="9" name="TextBox 8">
            <a:extLst>
              <a:ext uri="{FF2B5EF4-FFF2-40B4-BE49-F238E27FC236}">
                <a16:creationId xmlns:a16="http://schemas.microsoft.com/office/drawing/2014/main" id="{6854F560-5B03-224F-B32F-D081A0210469}"/>
              </a:ext>
            </a:extLst>
          </p:cNvPr>
          <p:cNvSpPr txBox="1"/>
          <p:nvPr/>
        </p:nvSpPr>
        <p:spPr>
          <a:xfrm>
            <a:off x="1475656" y="3805584"/>
            <a:ext cx="6192688"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Century Gothic" panose="020B0502020202020204" pitchFamily="34" charset="0"/>
                <a:cs typeface="Arial" pitchFamily="34" charset="0"/>
              </a:rPr>
              <a:t>Peter F. Drucker</a:t>
            </a:r>
          </a:p>
        </p:txBody>
      </p:sp>
    </p:spTree>
    <p:extLst>
      <p:ext uri="{BB962C8B-B14F-4D97-AF65-F5344CB8AC3E}">
        <p14:creationId xmlns:p14="http://schemas.microsoft.com/office/powerpoint/2010/main" val="1762034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39502"/>
            <a:ext cx="9144000" cy="576064"/>
          </a:xfrm>
        </p:spPr>
        <p:txBody>
          <a:bodyPr/>
          <a:lstStyle/>
          <a:p>
            <a:r>
              <a:rPr lang="en-US" altLang="ko-KR" sz="4400" dirty="0">
                <a:latin typeface="Century Gothic" panose="020B0502020202020204" pitchFamily="34" charset="0"/>
              </a:rPr>
              <a:t>Policies &amp; Procedures</a:t>
            </a:r>
            <a:endParaRPr lang="ko-KR" altLang="en-US" sz="4400" dirty="0">
              <a:latin typeface="Century Gothic" panose="020B0502020202020204" pitchFamily="34" charset="0"/>
            </a:endParaRPr>
          </a:p>
        </p:txBody>
      </p:sp>
      <p:sp>
        <p:nvSpPr>
          <p:cNvPr id="50" name="Oval 49"/>
          <p:cNvSpPr/>
          <p:nvPr/>
        </p:nvSpPr>
        <p:spPr>
          <a:xfrm>
            <a:off x="1518785" y="1203598"/>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2AEB8"/>
              </a:solidFill>
            </a:endParaRPr>
          </a:p>
        </p:txBody>
      </p:sp>
      <p:sp>
        <p:nvSpPr>
          <p:cNvPr id="51" name="Oval 50"/>
          <p:cNvSpPr/>
          <p:nvPr/>
        </p:nvSpPr>
        <p:spPr>
          <a:xfrm>
            <a:off x="1518785" y="1995686"/>
            <a:ext cx="57606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2AEB8"/>
              </a:solidFill>
            </a:endParaRPr>
          </a:p>
        </p:txBody>
      </p:sp>
      <p:sp>
        <p:nvSpPr>
          <p:cNvPr id="52" name="Oval 51"/>
          <p:cNvSpPr/>
          <p:nvPr/>
        </p:nvSpPr>
        <p:spPr>
          <a:xfrm>
            <a:off x="1518785" y="2787774"/>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2AEB8"/>
              </a:solidFill>
            </a:endParaRPr>
          </a:p>
        </p:txBody>
      </p:sp>
      <p:sp>
        <p:nvSpPr>
          <p:cNvPr id="55" name="TextBox 54"/>
          <p:cNvSpPr txBox="1"/>
          <p:nvPr/>
        </p:nvSpPr>
        <p:spPr>
          <a:xfrm>
            <a:off x="2161657" y="1330936"/>
            <a:ext cx="6192688" cy="369332"/>
          </a:xfrm>
          <a:prstGeom prst="rect">
            <a:avLst/>
          </a:prstGeom>
          <a:noFill/>
        </p:spPr>
        <p:txBody>
          <a:bodyPr wrap="square" rtlCol="0">
            <a:spAutoFit/>
          </a:bodyPr>
          <a:lstStyle/>
          <a:p>
            <a:r>
              <a:rPr lang="en-US" altLang="ko-KR" b="1" dirty="0">
                <a:solidFill>
                  <a:schemeClr val="tx1">
                    <a:lumMod val="75000"/>
                    <a:lumOff val="25000"/>
                  </a:schemeClr>
                </a:solidFill>
                <a:latin typeface="Century Gothic" panose="020B0502020202020204" pitchFamily="34" charset="0"/>
                <a:cs typeface="Arial" pitchFamily="34" charset="0"/>
              </a:rPr>
              <a:t>Defining Leadership Roles</a:t>
            </a:r>
            <a:endParaRPr lang="ko-KR" altLang="en-US" b="1" dirty="0">
              <a:solidFill>
                <a:schemeClr val="tx1">
                  <a:lumMod val="75000"/>
                  <a:lumOff val="25000"/>
                </a:schemeClr>
              </a:solidFill>
              <a:latin typeface="Century Gothic" panose="020B0502020202020204" pitchFamily="34" charset="0"/>
              <a:cs typeface="Arial" pitchFamily="34" charset="0"/>
            </a:endParaRPr>
          </a:p>
        </p:txBody>
      </p:sp>
      <p:sp>
        <p:nvSpPr>
          <p:cNvPr id="58" name="TextBox 57"/>
          <p:cNvSpPr txBox="1"/>
          <p:nvPr/>
        </p:nvSpPr>
        <p:spPr>
          <a:xfrm>
            <a:off x="2190422" y="2129830"/>
            <a:ext cx="5760640" cy="369332"/>
          </a:xfrm>
          <a:prstGeom prst="rect">
            <a:avLst/>
          </a:prstGeom>
          <a:noFill/>
        </p:spPr>
        <p:txBody>
          <a:bodyPr wrap="square" rtlCol="0">
            <a:spAutoFit/>
          </a:bodyPr>
          <a:lstStyle/>
          <a:p>
            <a:r>
              <a:rPr lang="en-US" altLang="ko-KR" b="1" dirty="0">
                <a:solidFill>
                  <a:schemeClr val="tx1">
                    <a:lumMod val="75000"/>
                    <a:lumOff val="25000"/>
                  </a:schemeClr>
                </a:solidFill>
                <a:latin typeface="Century Gothic" panose="020B0502020202020204" pitchFamily="34" charset="0"/>
                <a:cs typeface="Arial" pitchFamily="34" charset="0"/>
              </a:rPr>
              <a:t>Group Planning</a:t>
            </a:r>
            <a:endParaRPr lang="ko-KR" altLang="en-US" b="1" dirty="0">
              <a:solidFill>
                <a:schemeClr val="tx1">
                  <a:lumMod val="75000"/>
                  <a:lumOff val="25000"/>
                </a:schemeClr>
              </a:solidFill>
              <a:latin typeface="Century Gothic" panose="020B0502020202020204" pitchFamily="34" charset="0"/>
              <a:cs typeface="Arial" pitchFamily="34" charset="0"/>
            </a:endParaRPr>
          </a:p>
        </p:txBody>
      </p:sp>
      <p:sp>
        <p:nvSpPr>
          <p:cNvPr id="61" name="TextBox 60"/>
          <p:cNvSpPr txBox="1"/>
          <p:nvPr/>
        </p:nvSpPr>
        <p:spPr>
          <a:xfrm>
            <a:off x="2161657" y="2921917"/>
            <a:ext cx="6192688" cy="369332"/>
          </a:xfrm>
          <a:prstGeom prst="rect">
            <a:avLst/>
          </a:prstGeom>
          <a:noFill/>
        </p:spPr>
        <p:txBody>
          <a:bodyPr wrap="square" rtlCol="0">
            <a:spAutoFit/>
          </a:bodyPr>
          <a:lstStyle/>
          <a:p>
            <a:r>
              <a:rPr lang="en-US" altLang="ko-KR" b="1" dirty="0">
                <a:solidFill>
                  <a:schemeClr val="tx1">
                    <a:lumMod val="75000"/>
                    <a:lumOff val="25000"/>
                  </a:schemeClr>
                </a:solidFill>
                <a:latin typeface="Century Gothic" panose="020B0502020202020204" pitchFamily="34" charset="0"/>
                <a:cs typeface="Arial" pitchFamily="34" charset="0"/>
              </a:rPr>
              <a:t>Group in Action</a:t>
            </a:r>
            <a:endParaRPr lang="ko-KR" altLang="en-US" b="1" dirty="0">
              <a:solidFill>
                <a:schemeClr val="tx1">
                  <a:lumMod val="75000"/>
                  <a:lumOff val="25000"/>
                </a:schemeClr>
              </a:solidFill>
              <a:latin typeface="Century Gothic" panose="020B0502020202020204" pitchFamily="34" charset="0"/>
              <a:cs typeface="Arial" pitchFamily="34" charset="0"/>
            </a:endParaRPr>
          </a:p>
        </p:txBody>
      </p:sp>
      <p:sp>
        <p:nvSpPr>
          <p:cNvPr id="62" name="TextBox 61"/>
          <p:cNvSpPr txBox="1"/>
          <p:nvPr/>
        </p:nvSpPr>
        <p:spPr>
          <a:xfrm>
            <a:off x="1485381" y="1260798"/>
            <a:ext cx="642872" cy="461665"/>
          </a:xfrm>
          <a:prstGeom prst="rect">
            <a:avLst/>
          </a:prstGeom>
          <a:noFill/>
        </p:spPr>
        <p:txBody>
          <a:bodyPr wrap="square" rtlCol="0">
            <a:spAutoFit/>
          </a:bodyPr>
          <a:lstStyle/>
          <a:p>
            <a:pPr algn="ctr"/>
            <a:r>
              <a:rPr lang="en-US" altLang="ko-KR" sz="2400" b="1" dirty="0">
                <a:solidFill>
                  <a:schemeClr val="bg1"/>
                </a:solidFill>
                <a:latin typeface="Century Gothic" panose="020B0502020202020204" pitchFamily="34" charset="0"/>
                <a:cs typeface="Arial" pitchFamily="34" charset="0"/>
              </a:rPr>
              <a:t>01</a:t>
            </a:r>
            <a:endParaRPr lang="ko-KR" altLang="en-US" sz="2400" b="1" dirty="0">
              <a:solidFill>
                <a:schemeClr val="bg1"/>
              </a:solidFill>
              <a:latin typeface="Century Gothic" panose="020B0502020202020204" pitchFamily="34" charset="0"/>
              <a:cs typeface="Arial" pitchFamily="34" charset="0"/>
            </a:endParaRPr>
          </a:p>
        </p:txBody>
      </p:sp>
      <p:sp>
        <p:nvSpPr>
          <p:cNvPr id="63" name="TextBox 62"/>
          <p:cNvSpPr txBox="1"/>
          <p:nvPr/>
        </p:nvSpPr>
        <p:spPr>
          <a:xfrm>
            <a:off x="1485381" y="2058225"/>
            <a:ext cx="642872" cy="461665"/>
          </a:xfrm>
          <a:prstGeom prst="rect">
            <a:avLst/>
          </a:prstGeom>
          <a:noFill/>
        </p:spPr>
        <p:txBody>
          <a:bodyPr wrap="square" rtlCol="0">
            <a:spAutoFit/>
          </a:bodyPr>
          <a:lstStyle/>
          <a:p>
            <a:pPr algn="ctr"/>
            <a:r>
              <a:rPr lang="en-US" altLang="ko-KR" sz="2400" b="1" dirty="0">
                <a:solidFill>
                  <a:schemeClr val="bg1"/>
                </a:solidFill>
                <a:latin typeface="Century Gothic" panose="020B0502020202020204" pitchFamily="34" charset="0"/>
                <a:cs typeface="Arial" pitchFamily="34" charset="0"/>
              </a:rPr>
              <a:t>02</a:t>
            </a:r>
            <a:endParaRPr lang="ko-KR" altLang="en-US" sz="2400" b="1" dirty="0">
              <a:solidFill>
                <a:schemeClr val="bg1"/>
              </a:solidFill>
              <a:latin typeface="Century Gothic" panose="020B0502020202020204" pitchFamily="34" charset="0"/>
              <a:cs typeface="Arial" pitchFamily="34" charset="0"/>
            </a:endParaRPr>
          </a:p>
        </p:txBody>
      </p:sp>
      <p:sp>
        <p:nvSpPr>
          <p:cNvPr id="64" name="TextBox 63"/>
          <p:cNvSpPr txBox="1"/>
          <p:nvPr/>
        </p:nvSpPr>
        <p:spPr>
          <a:xfrm>
            <a:off x="1485381" y="2844974"/>
            <a:ext cx="642872" cy="461665"/>
          </a:xfrm>
          <a:prstGeom prst="rect">
            <a:avLst/>
          </a:prstGeom>
          <a:noFill/>
        </p:spPr>
        <p:txBody>
          <a:bodyPr wrap="square" rtlCol="0">
            <a:spAutoFit/>
          </a:bodyPr>
          <a:lstStyle/>
          <a:p>
            <a:pPr algn="ctr"/>
            <a:r>
              <a:rPr lang="en-US" altLang="ko-KR" sz="2400" b="1" dirty="0">
                <a:solidFill>
                  <a:schemeClr val="bg1"/>
                </a:solidFill>
                <a:latin typeface="Century Gothic" panose="020B0502020202020204" pitchFamily="34" charset="0"/>
                <a:cs typeface="Arial" pitchFamily="34" charset="0"/>
              </a:rPr>
              <a:t>03</a:t>
            </a:r>
            <a:endParaRPr lang="ko-KR" altLang="en-US" sz="2400" b="1" dirty="0">
              <a:solidFill>
                <a:schemeClr val="bg1"/>
              </a:solidFill>
              <a:latin typeface="Century Gothic" panose="020B0502020202020204" pitchFamily="34" charset="0"/>
              <a:cs typeface="Arial" pitchFamily="34" charset="0"/>
            </a:endParaRPr>
          </a:p>
        </p:txBody>
      </p:sp>
      <p:sp>
        <p:nvSpPr>
          <p:cNvPr id="21" name="Oval 20">
            <a:extLst>
              <a:ext uri="{FF2B5EF4-FFF2-40B4-BE49-F238E27FC236}">
                <a16:creationId xmlns:a16="http://schemas.microsoft.com/office/drawing/2014/main" id="{11808836-C871-DF42-A800-C8B64B11AE4C}"/>
              </a:ext>
            </a:extLst>
          </p:cNvPr>
          <p:cNvSpPr/>
          <p:nvPr/>
        </p:nvSpPr>
        <p:spPr>
          <a:xfrm>
            <a:off x="1513438" y="3522662"/>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2AEB8"/>
              </a:solidFill>
            </a:endParaRPr>
          </a:p>
        </p:txBody>
      </p:sp>
      <p:sp>
        <p:nvSpPr>
          <p:cNvPr id="22" name="TextBox 21">
            <a:extLst>
              <a:ext uri="{FF2B5EF4-FFF2-40B4-BE49-F238E27FC236}">
                <a16:creationId xmlns:a16="http://schemas.microsoft.com/office/drawing/2014/main" id="{7A051813-6163-7543-9ED5-2F972CF45C8B}"/>
              </a:ext>
            </a:extLst>
          </p:cNvPr>
          <p:cNvSpPr txBox="1"/>
          <p:nvPr/>
        </p:nvSpPr>
        <p:spPr>
          <a:xfrm>
            <a:off x="1480034" y="3579862"/>
            <a:ext cx="642872" cy="461665"/>
          </a:xfrm>
          <a:prstGeom prst="rect">
            <a:avLst/>
          </a:prstGeom>
          <a:noFill/>
        </p:spPr>
        <p:txBody>
          <a:bodyPr wrap="square" rtlCol="0">
            <a:spAutoFit/>
          </a:bodyPr>
          <a:lstStyle/>
          <a:p>
            <a:pPr algn="ctr"/>
            <a:r>
              <a:rPr lang="en-US" altLang="ko-KR" sz="2400" b="1" dirty="0">
                <a:solidFill>
                  <a:schemeClr val="bg1"/>
                </a:solidFill>
                <a:latin typeface="Century Gothic" panose="020B0502020202020204" pitchFamily="34" charset="0"/>
                <a:cs typeface="Arial" pitchFamily="34" charset="0"/>
              </a:rPr>
              <a:t>04</a:t>
            </a:r>
            <a:endParaRPr lang="ko-KR" altLang="en-US" sz="2400" b="1" dirty="0">
              <a:solidFill>
                <a:schemeClr val="bg1"/>
              </a:solidFill>
              <a:latin typeface="Century Gothic" panose="020B0502020202020204" pitchFamily="34" charset="0"/>
              <a:cs typeface="Arial" pitchFamily="34" charset="0"/>
            </a:endParaRPr>
          </a:p>
        </p:txBody>
      </p:sp>
      <p:sp>
        <p:nvSpPr>
          <p:cNvPr id="23" name="TextBox 22">
            <a:extLst>
              <a:ext uri="{FF2B5EF4-FFF2-40B4-BE49-F238E27FC236}">
                <a16:creationId xmlns:a16="http://schemas.microsoft.com/office/drawing/2014/main" id="{82C4F964-9C15-9D41-955A-DCB66616AB13}"/>
              </a:ext>
            </a:extLst>
          </p:cNvPr>
          <p:cNvSpPr txBox="1"/>
          <p:nvPr/>
        </p:nvSpPr>
        <p:spPr>
          <a:xfrm>
            <a:off x="2198145" y="3656805"/>
            <a:ext cx="6192688" cy="369332"/>
          </a:xfrm>
          <a:prstGeom prst="rect">
            <a:avLst/>
          </a:prstGeom>
          <a:noFill/>
        </p:spPr>
        <p:txBody>
          <a:bodyPr wrap="square" rtlCol="0">
            <a:spAutoFit/>
          </a:bodyPr>
          <a:lstStyle/>
          <a:p>
            <a:r>
              <a:rPr lang="en-US" altLang="ko-KR" b="1" dirty="0">
                <a:solidFill>
                  <a:schemeClr val="tx1">
                    <a:lumMod val="75000"/>
                    <a:lumOff val="25000"/>
                  </a:schemeClr>
                </a:solidFill>
                <a:latin typeface="Century Gothic" panose="020B0502020202020204" pitchFamily="34" charset="0"/>
                <a:cs typeface="Arial" pitchFamily="34" charset="0"/>
              </a:rPr>
              <a:t>After Group</a:t>
            </a:r>
            <a:endParaRPr lang="ko-KR" altLang="en-US" b="1" dirty="0">
              <a:solidFill>
                <a:schemeClr val="tx1">
                  <a:lumMod val="75000"/>
                  <a:lumOff val="25000"/>
                </a:schemeClr>
              </a:solidFill>
              <a:latin typeface="Century Gothic" panose="020B0502020202020204" pitchFamily="34" charset="0"/>
              <a:cs typeface="Arial" pitchFamily="34" charset="0"/>
            </a:endParaRPr>
          </a:p>
        </p:txBody>
      </p:sp>
    </p:spTree>
    <p:extLst>
      <p:ext uri="{BB962C8B-B14F-4D97-AF65-F5344CB8AC3E}">
        <p14:creationId xmlns:p14="http://schemas.microsoft.com/office/powerpoint/2010/main" val="3482467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1110754" y="691984"/>
            <a:ext cx="6773614"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Group Coordinators</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609801"/>
            <a:ext cx="784887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Century Gothic" panose="020B0502020202020204" pitchFamily="34" charset="0"/>
              </a:rPr>
              <a:t>Are in charge of planning and executing group  program</a:t>
            </a:r>
          </a:p>
          <a:p>
            <a:pPr marL="285750" indent="-285750">
              <a:buFont typeface="Arial" panose="020B0604020202020204" pitchFamily="34" charset="0"/>
              <a:buChar char="•"/>
            </a:pPr>
            <a:r>
              <a:rPr lang="en-US" sz="2400" dirty="0">
                <a:solidFill>
                  <a:schemeClr val="bg1"/>
                </a:solidFill>
                <a:latin typeface="Century Gothic" panose="020B0502020202020204" pitchFamily="34" charset="0"/>
              </a:rPr>
              <a:t>Choose facilitators, find meeting spaces, register participants </a:t>
            </a:r>
          </a:p>
          <a:p>
            <a:pPr marL="285750" indent="-285750">
              <a:buFont typeface="Arial" panose="020B0604020202020204" pitchFamily="34" charset="0"/>
              <a:buChar char="•"/>
            </a:pPr>
            <a:r>
              <a:rPr lang="en-US" sz="2400" dirty="0">
                <a:solidFill>
                  <a:schemeClr val="bg1"/>
                </a:solidFill>
                <a:latin typeface="Century Gothic" panose="020B0502020202020204" pitchFamily="34" charset="0"/>
              </a:rPr>
              <a:t>Help with support and development of facilitators </a:t>
            </a:r>
          </a:p>
          <a:p>
            <a:pPr marL="285750" indent="-285750">
              <a:buFont typeface="Arial" panose="020B0604020202020204" pitchFamily="34" charset="0"/>
              <a:buChar char="•"/>
            </a:pPr>
            <a:r>
              <a:rPr lang="en-US" sz="2400" dirty="0">
                <a:solidFill>
                  <a:schemeClr val="bg1"/>
                </a:solidFill>
                <a:latin typeface="Century Gothic" panose="020B0502020202020204" pitchFamily="34" charset="0"/>
              </a:rPr>
              <a:t>Responsible for handling any problems that arise </a:t>
            </a:r>
          </a:p>
          <a:p>
            <a:pPr lvl="0"/>
            <a:endParaRPr lang="en-US" sz="2400" dirty="0">
              <a:latin typeface="Century Gothic" panose="020B0502020202020204"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DEFINING LEADERSHIP ROLES</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150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1110754" y="691984"/>
            <a:ext cx="6773614"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Facilitators</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837149"/>
            <a:ext cx="7848872"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Have experienced group and are </a:t>
            </a:r>
            <a:r>
              <a:rPr lang="en-US" sz="2000" u="sng" dirty="0">
                <a:solidFill>
                  <a:schemeClr val="bg1"/>
                </a:solidFill>
                <a:latin typeface="Century Gothic" panose="020B0502020202020204" pitchFamily="34" charset="0"/>
              </a:rPr>
              <a:t>trained</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Do not plan group but should be aware of how group is      executed </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Should be proactive in communicating with group               coordinator </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Serve either as a “lead facilitator” or as a “co-facilitator,”   depending on experience</a:t>
            </a: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DEFINING LEADERSHIP ROLES</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420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Commitment of Lead Facilitator</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609801"/>
            <a:ext cx="7848872" cy="3231654"/>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Creates an environment that welcomes intimacy and          vulnerability </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Is responsible for keeping group space safe and                    confidential </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Maintains </a:t>
            </a:r>
            <a:r>
              <a:rPr lang="en-US" sz="2000" u="sng" dirty="0">
                <a:solidFill>
                  <a:schemeClr val="bg1"/>
                </a:solidFill>
                <a:latin typeface="Century Gothic" panose="020B0502020202020204" pitchFamily="34" charset="0"/>
              </a:rPr>
              <a:t>clarity</a:t>
            </a:r>
            <a:r>
              <a:rPr lang="en-US" sz="2000" dirty="0">
                <a:solidFill>
                  <a:schemeClr val="bg1"/>
                </a:solidFill>
                <a:latin typeface="Century Gothic" panose="020B0502020202020204" pitchFamily="34" charset="0"/>
              </a:rPr>
              <a:t> on path of discussion and teaching from   curriculum </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Starts and ends on time </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Takes an active role in coaching the co-facilitator throughout the group </a:t>
            </a:r>
          </a:p>
          <a:p>
            <a:pPr lvl="0"/>
            <a:endParaRPr lang="en-US" sz="2400" dirty="0">
              <a:latin typeface="Century Gothic" panose="020B0502020202020204"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DEFINING LEADERSHIP ROLES</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554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Commitment of Co-Facilitator</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745397"/>
            <a:ext cx="784887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Is responsible for set-up of group space and general            hospitality </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Keeps group binder, roster, and handouts for the group </a:t>
            </a:r>
          </a:p>
          <a:p>
            <a:pPr marL="285750" indent="-285750">
              <a:buFont typeface="Arial" panose="020B0604020202020204" pitchFamily="34" charset="0"/>
              <a:buChar char="•"/>
            </a:pPr>
            <a:r>
              <a:rPr lang="en-US" sz="2000" u="sng" dirty="0">
                <a:solidFill>
                  <a:schemeClr val="bg1"/>
                </a:solidFill>
                <a:latin typeface="Century Gothic" panose="020B0502020202020204" pitchFamily="34" charset="0"/>
              </a:rPr>
              <a:t>Model participant </a:t>
            </a:r>
            <a:r>
              <a:rPr lang="en-US" sz="2000" dirty="0">
                <a:solidFill>
                  <a:schemeClr val="bg1"/>
                </a:solidFill>
                <a:latin typeface="Century Gothic" panose="020B0502020202020204" pitchFamily="34" charset="0"/>
              </a:rPr>
              <a:t>during discussion </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Drives curriculum discussion one or two weeks during group with supervision from Lead Facilitator </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Processes any group issues with Lead, being in agreement  on how to handle issues </a:t>
            </a: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DEFINING LEADERSHIP ROLES</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24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Scheduling</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745397"/>
            <a:ext cx="7848872" cy="1938992"/>
          </a:xfrm>
          <a:prstGeom prst="rect">
            <a:avLst/>
          </a:prstGeom>
          <a:noFill/>
        </p:spPr>
        <p:txBody>
          <a:bodyPr wrap="square" rtlCol="0">
            <a:spAutoFit/>
          </a:bodyPr>
          <a:lstStyle/>
          <a:p>
            <a:pPr marL="342900" indent="-342900">
              <a:buFont typeface="Arial" panose="020B0604020202020204" pitchFamily="34" charset="0"/>
              <a:buChar char="•"/>
            </a:pPr>
            <a:r>
              <a:rPr lang="en-US" sz="2400" u="sng" dirty="0">
                <a:solidFill>
                  <a:schemeClr val="bg1"/>
                </a:solidFill>
                <a:latin typeface="Century Gothic" panose="020B0502020202020204" pitchFamily="34" charset="0"/>
              </a:rPr>
              <a:t>Consistency</a:t>
            </a:r>
            <a:r>
              <a:rPr lang="en-US" sz="2400" dirty="0">
                <a:solidFill>
                  <a:schemeClr val="bg1"/>
                </a:solidFill>
                <a:latin typeface="Century Gothic" panose="020B0502020202020204" pitchFamily="34" charset="0"/>
              </a:rPr>
              <a:t> is key to start and finish strong </a:t>
            </a:r>
          </a:p>
          <a:p>
            <a:pPr marL="342900" indent="-342900">
              <a:buFont typeface="Arial" panose="020B0604020202020204" pitchFamily="34" charset="0"/>
              <a:buChar char="•"/>
            </a:pPr>
            <a:r>
              <a:rPr lang="en-US" sz="2400" dirty="0">
                <a:solidFill>
                  <a:schemeClr val="bg1"/>
                </a:solidFill>
                <a:latin typeface="Century Gothic" panose="020B0502020202020204" pitchFamily="34" charset="0"/>
              </a:rPr>
              <a:t>Two facilitators are needed for every group </a:t>
            </a:r>
          </a:p>
          <a:p>
            <a:pPr marL="342900" indent="-342900">
              <a:buFont typeface="Arial" panose="020B0604020202020204" pitchFamily="34" charset="0"/>
              <a:buChar char="•"/>
            </a:pPr>
            <a:r>
              <a:rPr lang="en-US" sz="2400" dirty="0">
                <a:solidFill>
                  <a:schemeClr val="bg1"/>
                </a:solidFill>
                <a:latin typeface="Century Gothic" panose="020B0502020202020204" pitchFamily="34" charset="0"/>
              </a:rPr>
              <a:t>No more than 1 absence per facilitator </a:t>
            </a:r>
          </a:p>
          <a:p>
            <a:pPr marL="342900" indent="-342900">
              <a:buFont typeface="Arial" panose="020B0604020202020204" pitchFamily="34" charset="0"/>
              <a:buChar char="•"/>
            </a:pPr>
            <a:r>
              <a:rPr lang="en-US" sz="2400" dirty="0">
                <a:solidFill>
                  <a:schemeClr val="bg1"/>
                </a:solidFill>
                <a:latin typeface="Century Gothic" panose="020B0502020202020204" pitchFamily="34" charset="0"/>
              </a:rPr>
              <a:t>First two weeks of group and last two weeks of    group must be without a break </a:t>
            </a: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PLANNING</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529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1110754" y="417180"/>
            <a:ext cx="6773614" cy="106872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5400" dirty="0">
                <a:solidFill>
                  <a:schemeClr val="bg1"/>
                </a:solidFill>
                <a:latin typeface="Century Gothic" panose="020B0502020202020204" pitchFamily="34" charset="0"/>
                <a:cs typeface="Arial" pitchFamily="34" charset="0"/>
              </a:rPr>
              <a:t>Introductions</a:t>
            </a:r>
            <a:endParaRPr lang="ko-KR" altLang="en-US" sz="54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3347864" y="1404528"/>
            <a:ext cx="4973414" cy="2677656"/>
          </a:xfrm>
          <a:prstGeom prst="rect">
            <a:avLst/>
          </a:prstGeom>
          <a:noFill/>
        </p:spPr>
        <p:txBody>
          <a:bodyPr wrap="square" rtlCol="0">
            <a:spAutoFit/>
          </a:bodyPr>
          <a:lstStyle/>
          <a:p>
            <a:pPr algn="r"/>
            <a:r>
              <a:rPr lang="en-US" altLang="ko-KR" sz="2800" b="1" dirty="0">
                <a:solidFill>
                  <a:srgbClr val="2D53A2"/>
                </a:solidFill>
                <a:latin typeface="Century Gothic" panose="020B0502020202020204" pitchFamily="34" charset="0"/>
                <a:cs typeface="Arial" pitchFamily="34" charset="0"/>
              </a:rPr>
              <a:t>What’s your name?</a:t>
            </a:r>
          </a:p>
          <a:p>
            <a:pPr algn="r"/>
            <a:endParaRPr lang="en-US" altLang="ko-KR" sz="2800" b="1" dirty="0">
              <a:solidFill>
                <a:srgbClr val="2D53A2"/>
              </a:solidFill>
              <a:latin typeface="Century Gothic" panose="020B0502020202020204" pitchFamily="34" charset="0"/>
              <a:cs typeface="Arial" pitchFamily="34" charset="0"/>
            </a:endParaRPr>
          </a:p>
          <a:p>
            <a:pPr algn="r"/>
            <a:r>
              <a:rPr lang="en-US" altLang="ko-KR" sz="2800" b="1" dirty="0">
                <a:solidFill>
                  <a:srgbClr val="2D53A2"/>
                </a:solidFill>
                <a:latin typeface="Century Gothic" panose="020B0502020202020204" pitchFamily="34" charset="0"/>
                <a:cs typeface="Arial" pitchFamily="34" charset="0"/>
              </a:rPr>
              <a:t>What’s your favorite movie? </a:t>
            </a:r>
          </a:p>
          <a:p>
            <a:pPr algn="r"/>
            <a:endParaRPr lang="en-US" altLang="ko-KR" sz="2800" b="1" dirty="0">
              <a:solidFill>
                <a:srgbClr val="2D53A2"/>
              </a:solidFill>
              <a:latin typeface="Century Gothic" panose="020B0502020202020204" pitchFamily="34" charset="0"/>
              <a:cs typeface="Arial" pitchFamily="34" charset="0"/>
            </a:endParaRPr>
          </a:p>
          <a:p>
            <a:pPr algn="r"/>
            <a:r>
              <a:rPr lang="en-US" altLang="ko-KR" sz="2800" b="1" dirty="0">
                <a:solidFill>
                  <a:srgbClr val="2D53A2"/>
                </a:solidFill>
                <a:latin typeface="Century Gothic" panose="020B0502020202020204" pitchFamily="34" charset="0"/>
                <a:cs typeface="Arial" pitchFamily="34" charset="0"/>
              </a:rPr>
              <a:t>What has brought you to this training?</a:t>
            </a:r>
          </a:p>
        </p:txBody>
      </p:sp>
      <p:pic>
        <p:nvPicPr>
          <p:cNvPr id="6" name="Picture 5">
            <a:extLst>
              <a:ext uri="{FF2B5EF4-FFF2-40B4-BE49-F238E27FC236}">
                <a16:creationId xmlns:a16="http://schemas.microsoft.com/office/drawing/2014/main" id="{1572E9DA-7964-A942-9C6B-E938E9FC30F9}"/>
              </a:ext>
            </a:extLst>
          </p:cNvPr>
          <p:cNvPicPr>
            <a:picLocks noChangeAspect="1"/>
          </p:cNvPicPr>
          <p:nvPr/>
        </p:nvPicPr>
        <p:blipFill>
          <a:blip r:embed="rId3"/>
          <a:stretch>
            <a:fillRect/>
          </a:stretch>
        </p:blipFill>
        <p:spPr>
          <a:xfrm flipH="1">
            <a:off x="1213124" y="2427734"/>
            <a:ext cx="1993791" cy="2178967"/>
          </a:xfrm>
          <a:prstGeom prst="rect">
            <a:avLst/>
          </a:prstGeom>
        </p:spPr>
      </p:pic>
      <p:pic>
        <p:nvPicPr>
          <p:cNvPr id="14" name="Picture 13">
            <a:extLst>
              <a:ext uri="{FF2B5EF4-FFF2-40B4-BE49-F238E27FC236}">
                <a16:creationId xmlns:a16="http://schemas.microsoft.com/office/drawing/2014/main" id="{9C5AB2CA-03F8-4E45-A190-E7D059C52645}"/>
              </a:ext>
            </a:extLst>
          </p:cNvPr>
          <p:cNvPicPr>
            <a:picLocks noChangeAspect="1"/>
          </p:cNvPicPr>
          <p:nvPr/>
        </p:nvPicPr>
        <p:blipFill>
          <a:blip r:embed="rId3"/>
          <a:stretch>
            <a:fillRect/>
          </a:stretch>
        </p:blipFill>
        <p:spPr>
          <a:xfrm>
            <a:off x="568119" y="1404528"/>
            <a:ext cx="1641900" cy="1746919"/>
          </a:xfrm>
          <a:prstGeom prst="rect">
            <a:avLst/>
          </a:prstGeom>
        </p:spPr>
      </p:pic>
    </p:spTree>
    <p:extLst>
      <p:ext uri="{BB962C8B-B14F-4D97-AF65-F5344CB8AC3E}">
        <p14:creationId xmlns:p14="http://schemas.microsoft.com/office/powerpoint/2010/main" val="3296866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Meeting Space</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745397"/>
            <a:ext cx="7848872" cy="2677656"/>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latin typeface="Century Gothic" panose="020B0502020202020204" pitchFamily="34" charset="0"/>
              </a:rPr>
              <a:t>Protects </a:t>
            </a:r>
            <a:r>
              <a:rPr lang="en-US" sz="2800" u="sng" dirty="0">
                <a:solidFill>
                  <a:schemeClr val="bg1"/>
                </a:solidFill>
                <a:latin typeface="Century Gothic" panose="020B0502020202020204" pitchFamily="34" charset="0"/>
              </a:rPr>
              <a:t>confidentiality</a:t>
            </a:r>
            <a:r>
              <a:rPr lang="en-US" sz="2800" dirty="0">
                <a:solidFill>
                  <a:schemeClr val="bg1"/>
                </a:solidFill>
                <a:latin typeface="Century Gothic" panose="020B0502020202020204" pitchFamily="34" charset="0"/>
              </a:rPr>
              <a:t> </a:t>
            </a:r>
          </a:p>
          <a:p>
            <a:pPr marL="342900" indent="-342900">
              <a:buFont typeface="Arial" panose="020B0604020202020204" pitchFamily="34" charset="0"/>
              <a:buChar char="•"/>
            </a:pPr>
            <a:r>
              <a:rPr lang="en-US" sz="2800" dirty="0">
                <a:solidFill>
                  <a:schemeClr val="bg1"/>
                </a:solidFill>
                <a:latin typeface="Century Gothic" panose="020B0502020202020204" pitchFamily="34" charset="0"/>
              </a:rPr>
              <a:t>Circle of chairs, no objects in the center </a:t>
            </a:r>
          </a:p>
          <a:p>
            <a:pPr marL="342900" indent="-342900">
              <a:buFont typeface="Arial" panose="020B0604020202020204" pitchFamily="34" charset="0"/>
              <a:buChar char="•"/>
            </a:pPr>
            <a:r>
              <a:rPr lang="en-US" sz="2800" dirty="0">
                <a:solidFill>
                  <a:schemeClr val="bg1"/>
                </a:solidFill>
                <a:latin typeface="Century Gothic" panose="020B0502020202020204" pitchFamily="34" charset="0"/>
              </a:rPr>
              <a:t>Quiet and ideal for conversation without   interruption </a:t>
            </a:r>
          </a:p>
          <a:p>
            <a:pPr marL="342900" indent="-342900">
              <a:buFont typeface="Arial" panose="020B0604020202020204" pitchFamily="34" charset="0"/>
              <a:buChar char="•"/>
            </a:pPr>
            <a:r>
              <a:rPr lang="en-US" sz="2800" dirty="0">
                <a:solidFill>
                  <a:schemeClr val="bg1"/>
                </a:solidFill>
                <a:latin typeface="Century Gothic" panose="020B0502020202020204" pitchFamily="34" charset="0"/>
              </a:rPr>
              <a:t>Allows participants to enter with some      anonymity </a:t>
            </a: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PLANNING</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277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Gender of Group</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491630"/>
            <a:ext cx="784887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Century Gothic" panose="020B0502020202020204" pitchFamily="34" charset="0"/>
              </a:rPr>
              <a:t>Decide Male, Female, or Coed </a:t>
            </a:r>
            <a:r>
              <a:rPr lang="en-US" sz="2400" u="sng" dirty="0">
                <a:solidFill>
                  <a:schemeClr val="bg1"/>
                </a:solidFill>
                <a:latin typeface="Century Gothic" panose="020B0502020202020204" pitchFamily="34" charset="0"/>
              </a:rPr>
              <a:t>before advertising</a:t>
            </a:r>
          </a:p>
          <a:p>
            <a:pPr marL="285750" indent="-285750">
              <a:buFont typeface="Arial" panose="020B0604020202020204" pitchFamily="34" charset="0"/>
              <a:buChar char="•"/>
            </a:pPr>
            <a:r>
              <a:rPr lang="en-US" sz="2400" dirty="0">
                <a:solidFill>
                  <a:schemeClr val="bg1"/>
                </a:solidFill>
                <a:latin typeface="Century Gothic" panose="020B0502020202020204" pitchFamily="34" charset="0"/>
              </a:rPr>
              <a:t>If a coed group becomes gender-specific or a    gender-specific group becomes coed, all            participants need to be notified before first group session</a:t>
            </a:r>
          </a:p>
          <a:p>
            <a:pPr marL="285750" indent="-285750">
              <a:buFont typeface="Arial" panose="020B0604020202020204" pitchFamily="34" charset="0"/>
              <a:buChar char="•"/>
            </a:pPr>
            <a:r>
              <a:rPr lang="en-US" sz="2400" dirty="0">
                <a:solidFill>
                  <a:schemeClr val="bg1"/>
                </a:solidFill>
                <a:latin typeface="Century Gothic" panose="020B0502020202020204" pitchFamily="34" charset="0"/>
              </a:rPr>
              <a:t>Must have male and female facilitator for co-ed group</a:t>
            </a: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PLANNING</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80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Don’t Force the Process</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491630"/>
            <a:ext cx="8064896"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Group minimum is </a:t>
            </a:r>
            <a:r>
              <a:rPr lang="en-US" sz="2000" u="sng" dirty="0">
                <a:solidFill>
                  <a:schemeClr val="bg1"/>
                </a:solidFill>
                <a:latin typeface="Century Gothic" panose="020B0502020202020204" pitchFamily="34" charset="0"/>
              </a:rPr>
              <a:t>5</a:t>
            </a:r>
            <a:r>
              <a:rPr lang="en-US" sz="2000" dirty="0">
                <a:solidFill>
                  <a:schemeClr val="bg1"/>
                </a:solidFill>
                <a:latin typeface="Century Gothic" panose="020B0502020202020204" pitchFamily="34" charset="0"/>
              </a:rPr>
              <a:t> participants not including the facilitators</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Group maximum is ten participants</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Communicate with your coordinator if group numbers are      lower than expected so that a decision can be made to       continue or not</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Do not worry if the group does not make. Timing is always a part of the group process. It is more important that people       have the best group experience possible</a:t>
            </a:r>
          </a:p>
          <a:p>
            <a:pPr marL="285750" indent="-285750">
              <a:buFont typeface="Arial" panose="020B0604020202020204" pitchFamily="34" charset="0"/>
              <a:buChar char="•"/>
            </a:pPr>
            <a:r>
              <a:rPr lang="en-US" sz="2000" u="sng" dirty="0">
                <a:solidFill>
                  <a:schemeClr val="bg1"/>
                </a:solidFill>
                <a:latin typeface="Century Gothic" panose="020B0502020202020204" pitchFamily="34" charset="0"/>
              </a:rPr>
              <a:t>God</a:t>
            </a:r>
            <a:r>
              <a:rPr lang="en-US" sz="2000" dirty="0">
                <a:solidFill>
                  <a:schemeClr val="bg1"/>
                </a:solidFill>
                <a:latin typeface="Century Gothic" panose="020B0502020202020204" pitchFamily="34" charset="0"/>
              </a:rPr>
              <a:t> is in control of getting people into group. </a:t>
            </a:r>
            <a:endParaRPr lang="en-US" sz="2800" dirty="0">
              <a:solidFill>
                <a:schemeClr val="bg1"/>
              </a:solidFill>
              <a:latin typeface="Century Gothic" panose="020B0502020202020204"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PLANNING</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749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Setting Group Expectations</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745397"/>
            <a:ext cx="7848872"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entury Gothic" panose="020B0502020202020204" pitchFamily="34" charset="0"/>
              </a:rPr>
              <a:t>Participants should have </a:t>
            </a:r>
            <a:r>
              <a:rPr lang="en-US" u="sng" dirty="0">
                <a:solidFill>
                  <a:schemeClr val="bg1"/>
                </a:solidFill>
                <a:latin typeface="Century Gothic" panose="020B0502020202020204" pitchFamily="34" charset="0"/>
              </a:rPr>
              <a:t>a desire to change</a:t>
            </a:r>
            <a:r>
              <a:rPr lang="en-US" dirty="0">
                <a:solidFill>
                  <a:schemeClr val="bg1"/>
                </a:solidFill>
                <a:latin typeface="Century Gothic" panose="020B0502020202020204" pitchFamily="34" charset="0"/>
              </a:rPr>
              <a:t>. </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Be aware of participants who joined group for unhealthy reasons  (e.g. spouse wants another spouse in group, parent wants an        adult child in group, friend thinks another friend needs help, etc.) and communicate to your coordinator if these dynamics need to be addressed. </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If you sense that a group member might need emotional help that group cannot support, make your group coordinator aware of this so it can be addressed. </a:t>
            </a: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PLANNING</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336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First Meeting</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662193" y="1485900"/>
            <a:ext cx="7848872"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Century Gothic" panose="020B0502020202020204" pitchFamily="34" charset="0"/>
              </a:rPr>
              <a:t>Create an atmosphere of enthusiasm, confidence, and     </a:t>
            </a:r>
            <a:r>
              <a:rPr lang="en-US" sz="2000" u="sng" dirty="0">
                <a:solidFill>
                  <a:schemeClr val="bg1"/>
                </a:solidFill>
                <a:latin typeface="Century Gothic" panose="020B0502020202020204" pitchFamily="34" charset="0"/>
              </a:rPr>
              <a:t>command</a:t>
            </a:r>
            <a:r>
              <a:rPr lang="en-US" sz="2000" dirty="0">
                <a:solidFill>
                  <a:schemeClr val="bg1"/>
                </a:solidFill>
                <a:latin typeface="Century Gothic" panose="020B0502020202020204" pitchFamily="34" charset="0"/>
              </a:rPr>
              <a:t>. </a:t>
            </a:r>
          </a:p>
          <a:p>
            <a:pPr marL="342900" indent="-342900">
              <a:buFont typeface="Arial" panose="020B0604020202020204" pitchFamily="34" charset="0"/>
              <a:buChar char="•"/>
            </a:pPr>
            <a:r>
              <a:rPr lang="en-US" sz="2000" u="sng" dirty="0">
                <a:solidFill>
                  <a:schemeClr val="bg1"/>
                </a:solidFill>
                <a:latin typeface="Century Gothic" panose="020B0502020202020204" pitchFamily="34" charset="0"/>
              </a:rPr>
              <a:t>Sensitive</a:t>
            </a:r>
            <a:r>
              <a:rPr lang="en-US" sz="2000" dirty="0">
                <a:solidFill>
                  <a:schemeClr val="bg1"/>
                </a:solidFill>
                <a:latin typeface="Century Gothic" panose="020B0502020202020204" pitchFamily="34" charset="0"/>
              </a:rPr>
              <a:t> to anxiety, nervousness, fear, and skepticism. </a:t>
            </a:r>
          </a:p>
          <a:p>
            <a:pPr marL="342900" indent="-342900">
              <a:buFont typeface="Arial" panose="020B0604020202020204" pitchFamily="34" charset="0"/>
              <a:buChar char="•"/>
            </a:pPr>
            <a:r>
              <a:rPr lang="en-US" sz="2000" dirty="0">
                <a:solidFill>
                  <a:schemeClr val="bg1"/>
                </a:solidFill>
                <a:latin typeface="Century Gothic" panose="020B0502020202020204" pitchFamily="34" charset="0"/>
              </a:rPr>
              <a:t>Keep body language open and present </a:t>
            </a:r>
          </a:p>
          <a:p>
            <a:pPr marL="342900" indent="-342900">
              <a:buFont typeface="Arial" panose="020B0604020202020204" pitchFamily="34" charset="0"/>
              <a:buChar char="•"/>
            </a:pPr>
            <a:r>
              <a:rPr lang="en-US" sz="2000" dirty="0">
                <a:solidFill>
                  <a:schemeClr val="bg1"/>
                </a:solidFill>
                <a:latin typeface="Century Gothic" panose="020B0502020202020204" pitchFamily="34" charset="0"/>
              </a:rPr>
              <a:t>Consider getting help for first-meeting logistics for groups of 7+ </a:t>
            </a:r>
          </a:p>
          <a:p>
            <a:pPr marL="342900" indent="-342900">
              <a:buFont typeface="Arial" panose="020B0604020202020204" pitchFamily="34" charset="0"/>
              <a:buChar char="•"/>
            </a:pPr>
            <a:r>
              <a:rPr lang="en-US" sz="2000" dirty="0">
                <a:solidFill>
                  <a:schemeClr val="bg1"/>
                </a:solidFill>
                <a:latin typeface="Century Gothic" panose="020B0502020202020204" pitchFamily="34" charset="0"/>
              </a:rPr>
              <a:t>Use “Moment of Hope” video, if you so choose. These are  videos featuring Scott Reall explaining each week of           </a:t>
            </a:r>
            <a:r>
              <a:rPr lang="en-US" sz="2000" i="1" dirty="0">
                <a:solidFill>
                  <a:schemeClr val="bg1"/>
                </a:solidFill>
                <a:latin typeface="Century Gothic" panose="020B0502020202020204" pitchFamily="34" charset="0"/>
              </a:rPr>
              <a:t>Journey to Freedom</a:t>
            </a:r>
            <a:r>
              <a:rPr lang="en-US" sz="2000" dirty="0">
                <a:solidFill>
                  <a:schemeClr val="bg1"/>
                </a:solidFill>
                <a:latin typeface="Century Gothic" panose="020B0502020202020204" pitchFamily="34" charset="0"/>
              </a:rPr>
              <a:t>. These are optional but encouraged. </a:t>
            </a: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469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Validate</a:t>
            </a:r>
            <a:endParaRPr lang="ko-KR" altLang="en-US" sz="3600" dirty="0">
              <a:solidFill>
                <a:schemeClr val="bg1"/>
              </a:solidFill>
              <a:latin typeface="Century Gothic" panose="020B0502020202020204" pitchFamily="34" charset="0"/>
              <a:cs typeface="Arial"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4A40855-22BA-7D41-9706-EBEC9B288AB9}"/>
              </a:ext>
            </a:extLst>
          </p:cNvPr>
          <p:cNvSpPr/>
          <p:nvPr/>
        </p:nvSpPr>
        <p:spPr>
          <a:xfrm>
            <a:off x="539552" y="1745397"/>
            <a:ext cx="8064896" cy="2554545"/>
          </a:xfrm>
          <a:prstGeom prst="rect">
            <a:avLst/>
          </a:prstGeom>
        </p:spPr>
        <p:txBody>
          <a:bodyPr wrap="square">
            <a:spAutoFit/>
          </a:bodyPr>
          <a:lstStyle/>
          <a:p>
            <a:pPr lvl="0" eaLnBrk="0" fontAlgn="base" latinLnBrk="0" hangingPunct="0">
              <a:spcBef>
                <a:spcPct val="0"/>
              </a:spcBef>
              <a:spcAft>
                <a:spcPct val="0"/>
              </a:spcAft>
            </a:pPr>
            <a:r>
              <a:rPr lang="en-US" altLang="en-US" sz="1600" dirty="0">
                <a:solidFill>
                  <a:schemeClr val="bg1"/>
                </a:solidFill>
                <a:latin typeface="Century Gothic" panose="020B0502020202020204" pitchFamily="34" charset="0"/>
              </a:rPr>
              <a:t>“If you are feeling nervous about sharing in front of a group, that’s normal.” </a:t>
            </a:r>
          </a:p>
          <a:p>
            <a:pPr lvl="0" eaLnBrk="0" fontAlgn="base" latinLnBrk="0" hangingPunct="0">
              <a:spcBef>
                <a:spcPct val="0"/>
              </a:spcBef>
              <a:spcAft>
                <a:spcPct val="0"/>
              </a:spcAft>
            </a:pPr>
            <a:r>
              <a:rPr lang="en-US" altLang="en-US" sz="1600" dirty="0">
                <a:solidFill>
                  <a:schemeClr val="bg1"/>
                </a:solidFill>
                <a:latin typeface="Century Gothic" panose="020B0502020202020204" pitchFamily="34" charset="0"/>
              </a:rPr>
              <a:t>“This can be a lot to take in. Do the best you can.”</a:t>
            </a:r>
            <a:br>
              <a:rPr lang="en-US" altLang="en-US" sz="1600" dirty="0">
                <a:solidFill>
                  <a:schemeClr val="bg1"/>
                </a:solidFill>
                <a:latin typeface="Century Gothic" panose="020B0502020202020204" pitchFamily="34" charset="0"/>
              </a:rPr>
            </a:br>
            <a:r>
              <a:rPr lang="en-US" altLang="en-US" sz="1600" dirty="0">
                <a:solidFill>
                  <a:schemeClr val="bg1"/>
                </a:solidFill>
                <a:latin typeface="Century Gothic" panose="020B0502020202020204" pitchFamily="34" charset="0"/>
              </a:rPr>
              <a:t>“Your willingness to show up today and start this journey is a big deal.”</a:t>
            </a:r>
            <a:br>
              <a:rPr lang="en-US" altLang="en-US" sz="1600" dirty="0">
                <a:solidFill>
                  <a:schemeClr val="bg1"/>
                </a:solidFill>
                <a:latin typeface="Century Gothic" panose="020B0502020202020204" pitchFamily="34" charset="0"/>
              </a:rPr>
            </a:br>
            <a:r>
              <a:rPr lang="en-US" altLang="en-US" sz="1600" dirty="0">
                <a:solidFill>
                  <a:schemeClr val="bg1"/>
                </a:solidFill>
                <a:latin typeface="Century Gothic" panose="020B0502020202020204" pitchFamily="34" charset="0"/>
              </a:rPr>
              <a:t>“The first meeting is generally the hardest. It’s okay if you feel nervous.”</a:t>
            </a:r>
          </a:p>
          <a:p>
            <a:pPr lvl="0" eaLnBrk="0" fontAlgn="base" latinLnBrk="0" hangingPunct="0">
              <a:spcBef>
                <a:spcPct val="0"/>
              </a:spcBef>
              <a:spcAft>
                <a:spcPct val="0"/>
              </a:spcAft>
            </a:pPr>
            <a:r>
              <a:rPr lang="en-US" altLang="en-US" sz="1600" dirty="0">
                <a:solidFill>
                  <a:schemeClr val="bg1"/>
                </a:solidFill>
                <a:latin typeface="Century Gothic" panose="020B0502020202020204" pitchFamily="34" charset="0"/>
              </a:rPr>
              <a:t>                                         </a:t>
            </a:r>
            <a:endParaRPr lang="en-US" altLang="en-US" sz="1050" dirty="0">
              <a:solidFill>
                <a:schemeClr val="bg1"/>
              </a:solidFill>
              <a:latin typeface="Century Gothic" panose="020B0502020202020204" pitchFamily="34" charset="0"/>
            </a:endParaRPr>
          </a:p>
          <a:p>
            <a:pPr lvl="0" eaLnBrk="0" fontAlgn="base" latinLnBrk="0" hangingPunct="0">
              <a:spcBef>
                <a:spcPct val="0"/>
              </a:spcBef>
              <a:spcAft>
                <a:spcPct val="0"/>
              </a:spcAft>
            </a:pPr>
            <a:r>
              <a:rPr lang="en-US" altLang="en-US" sz="2000" dirty="0">
                <a:solidFill>
                  <a:schemeClr val="bg1"/>
                </a:solidFill>
                <a:latin typeface="Century Gothic" panose="020B0502020202020204" pitchFamily="34" charset="0"/>
              </a:rPr>
              <a:t>END: “You may go home and feel anxious about what you shared and this experience.”</a:t>
            </a:r>
          </a:p>
          <a:p>
            <a:pPr lvl="0" eaLnBrk="0" fontAlgn="base" latinLnBrk="0" hangingPunct="0">
              <a:spcBef>
                <a:spcPct val="0"/>
              </a:spcBef>
              <a:spcAft>
                <a:spcPct val="0"/>
              </a:spcAft>
            </a:pPr>
            <a:br>
              <a:rPr lang="en-US" altLang="en-US" sz="2000" dirty="0">
                <a:solidFill>
                  <a:schemeClr val="bg1"/>
                </a:solidFill>
                <a:latin typeface="Century Gothic" panose="020B0502020202020204" pitchFamily="34" charset="0"/>
              </a:rPr>
            </a:br>
            <a:r>
              <a:rPr lang="en-US" altLang="en-US" sz="2000" dirty="0">
                <a:solidFill>
                  <a:schemeClr val="bg1"/>
                </a:solidFill>
                <a:latin typeface="Century Gothic" panose="020B0502020202020204" pitchFamily="34" charset="0"/>
              </a:rPr>
              <a:t>If you can </a:t>
            </a:r>
            <a:r>
              <a:rPr lang="en-US" altLang="en-US" sz="2000" u="sng" dirty="0">
                <a:solidFill>
                  <a:schemeClr val="bg1"/>
                </a:solidFill>
                <a:latin typeface="Century Gothic" panose="020B0502020202020204" pitchFamily="34" charset="0"/>
              </a:rPr>
              <a:t>predict</a:t>
            </a:r>
            <a:r>
              <a:rPr lang="en-US" altLang="en-US" sz="2000" dirty="0">
                <a:solidFill>
                  <a:schemeClr val="bg1"/>
                </a:solidFill>
                <a:latin typeface="Century Gothic" panose="020B0502020202020204" pitchFamily="34" charset="0"/>
              </a:rPr>
              <a:t> it, you can </a:t>
            </a:r>
            <a:r>
              <a:rPr lang="en-US" altLang="en-US" sz="2000" u="sng" dirty="0">
                <a:solidFill>
                  <a:schemeClr val="bg1"/>
                </a:solidFill>
                <a:latin typeface="Century Gothic" panose="020B0502020202020204" pitchFamily="34" charset="0"/>
              </a:rPr>
              <a:t>prevent</a:t>
            </a:r>
            <a:r>
              <a:rPr lang="en-US" altLang="en-US" sz="2000" dirty="0">
                <a:solidFill>
                  <a:schemeClr val="bg1"/>
                </a:solidFill>
                <a:latin typeface="Century Gothic" panose="020B0502020202020204" pitchFamily="34" charset="0"/>
              </a:rPr>
              <a:t> it! </a:t>
            </a:r>
            <a:endParaRPr lang="en-US" altLang="en-US" sz="3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99093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Group Binder</a:t>
            </a:r>
            <a:endParaRPr lang="ko-KR" altLang="en-US" sz="3600" dirty="0">
              <a:solidFill>
                <a:schemeClr val="bg1"/>
              </a:solidFill>
              <a:latin typeface="Century Gothic" panose="020B0502020202020204" pitchFamily="34" charset="0"/>
              <a:cs typeface="Arial"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51F9F8-AD0B-9E48-98D6-96278698CAB8}"/>
              </a:ext>
            </a:extLst>
          </p:cNvPr>
          <p:cNvSpPr/>
          <p:nvPr/>
        </p:nvSpPr>
        <p:spPr>
          <a:xfrm>
            <a:off x="512138" y="1833086"/>
            <a:ext cx="8568952"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latin typeface="Century Gothic" panose="020B0502020202020204" pitchFamily="34" charset="0"/>
              </a:rPr>
              <a:t>Process of Transformation to explain purpose of group</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Group Guidelines to protect the safety and sacredness of group sharing</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Feelings Chart for weekly check-ins</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The Toxic Shame Cycle handout for Week 5 discussion</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The Stages of Grief handout for Week 7 discussion</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Program Evaluations for feedback</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Extra supplies</a:t>
            </a:r>
          </a:p>
        </p:txBody>
      </p:sp>
    </p:spTree>
    <p:extLst>
      <p:ext uri="{BB962C8B-B14F-4D97-AF65-F5344CB8AC3E}">
        <p14:creationId xmlns:p14="http://schemas.microsoft.com/office/powerpoint/2010/main" val="1309245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Structure</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745397"/>
            <a:ext cx="7848872"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entury Gothic" panose="020B0502020202020204" pitchFamily="34" charset="0"/>
              </a:rPr>
              <a:t>Meetings conclude in 8 weeks. Avoid going over this amount of     time since participants have planned their calendars accordingly. Finishing on time is a good example of healthy boundaries. </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Groups close in the second week to assure safety and bonding. </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Emphasize that regular group attendance is important for the best experience. It is recommended that participants do not miss more than 2 group meetings in 8 weeks. If they miss more, discuss this    with your coordinator. </a:t>
            </a: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654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Online Group</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539552" y="1417588"/>
            <a:ext cx="8352928"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An effective way to serve a broader audience</a:t>
            </a:r>
          </a:p>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Operate very similarly to in person groups</a:t>
            </a:r>
          </a:p>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Uses an online meeting platform like Zoom or Teams</a:t>
            </a:r>
          </a:p>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Facilitators need to be familiar with technology and managing the </a:t>
            </a:r>
          </a:p>
          <a:p>
            <a:r>
              <a:rPr lang="en-US" sz="1600" dirty="0">
                <a:solidFill>
                  <a:schemeClr val="bg1"/>
                </a:solidFill>
                <a:latin typeface="Century Gothic" panose="020B0502020202020204" pitchFamily="34" charset="0"/>
              </a:rPr>
              <a:t>     meeting space ahead of time</a:t>
            </a:r>
          </a:p>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A plan needs to be in place for handling participant technology issues</a:t>
            </a:r>
          </a:p>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Registration needs to include clear communication around best practices</a:t>
            </a:r>
          </a:p>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Materials need to be mailed ahead of time</a:t>
            </a:r>
          </a:p>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Post-group follow-up on feedback/data and affirmations</a:t>
            </a: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1" y="295026"/>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771550"/>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524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Facilitator Responses</a:t>
            </a:r>
            <a:endParaRPr lang="ko-KR" altLang="en-US" sz="3600" dirty="0">
              <a:solidFill>
                <a:schemeClr val="bg1"/>
              </a:solidFill>
              <a:latin typeface="Century Gothic" panose="020B0502020202020204" pitchFamily="34" charset="0"/>
              <a:cs typeface="Arial" pitchFamily="34" charset="0"/>
            </a:endParaRPr>
          </a:p>
        </p:txBody>
      </p:sp>
      <p:sp>
        <p:nvSpPr>
          <p:cNvPr id="13" name="TextBox 12"/>
          <p:cNvSpPr txBox="1"/>
          <p:nvPr/>
        </p:nvSpPr>
        <p:spPr>
          <a:xfrm>
            <a:off x="755576" y="1563638"/>
            <a:ext cx="7848872"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Should come from a place of </a:t>
            </a:r>
            <a:r>
              <a:rPr lang="en-US" sz="2000" u="sng" dirty="0">
                <a:solidFill>
                  <a:schemeClr val="bg1"/>
                </a:solidFill>
                <a:latin typeface="Century Gothic" panose="020B0502020202020204" pitchFamily="34" charset="0"/>
              </a:rPr>
              <a:t>sympathy, empathy, and      affirmation</a:t>
            </a:r>
          </a:p>
          <a:p>
            <a:pPr lvl="1"/>
            <a:r>
              <a:rPr lang="en-US" sz="2000" dirty="0">
                <a:solidFill>
                  <a:schemeClr val="bg1"/>
                </a:solidFill>
                <a:latin typeface="Century Gothic" panose="020B0502020202020204" pitchFamily="34" charset="0"/>
              </a:rPr>
              <a:t>	“Thank you.” </a:t>
            </a:r>
          </a:p>
          <a:p>
            <a:pPr lvl="1"/>
            <a:r>
              <a:rPr lang="en-US" sz="2000" dirty="0">
                <a:solidFill>
                  <a:schemeClr val="bg1"/>
                </a:solidFill>
                <a:latin typeface="Century Gothic" panose="020B0502020202020204" pitchFamily="34" charset="0"/>
              </a:rPr>
              <a:t>	“I’m so sorry you had to go through that.”</a:t>
            </a:r>
            <a:br>
              <a:rPr lang="en-US" sz="2000" dirty="0">
                <a:solidFill>
                  <a:schemeClr val="bg1"/>
                </a:solidFill>
                <a:latin typeface="Century Gothic" panose="020B0502020202020204" pitchFamily="34" charset="0"/>
              </a:rPr>
            </a:br>
            <a:r>
              <a:rPr lang="en-US" sz="2000" dirty="0">
                <a:solidFill>
                  <a:schemeClr val="bg1"/>
                </a:solidFill>
                <a:latin typeface="Century Gothic" panose="020B0502020202020204" pitchFamily="34" charset="0"/>
              </a:rPr>
              <a:t>	“I am so glad you shared that.”</a:t>
            </a:r>
            <a:br>
              <a:rPr lang="en-US" sz="2000" dirty="0">
                <a:solidFill>
                  <a:schemeClr val="bg1"/>
                </a:solidFill>
                <a:latin typeface="Century Gothic" panose="020B0502020202020204" pitchFamily="34" charset="0"/>
              </a:rPr>
            </a:br>
            <a:r>
              <a:rPr lang="en-US" sz="2000" dirty="0">
                <a:solidFill>
                  <a:schemeClr val="bg1"/>
                </a:solidFill>
                <a:latin typeface="Century Gothic" panose="020B0502020202020204" pitchFamily="34" charset="0"/>
              </a:rPr>
              <a:t>	“I’m sorry you had to carry that for so long.” </a:t>
            </a:r>
          </a:p>
          <a:p>
            <a:pPr lvl="1"/>
            <a:r>
              <a:rPr lang="en-US" sz="2000" dirty="0">
                <a:solidFill>
                  <a:schemeClr val="bg1"/>
                </a:solidFill>
                <a:latin typeface="Century Gothic" panose="020B0502020202020204" pitchFamily="34" charset="0"/>
              </a:rPr>
              <a:t>	“Thank you for trusting us with that story.” </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Should not compare stories or move forward too quickly      (rescuing) </a:t>
            </a: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17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39502"/>
            <a:ext cx="9144000" cy="576064"/>
          </a:xfrm>
        </p:spPr>
        <p:txBody>
          <a:bodyPr/>
          <a:lstStyle/>
          <a:p>
            <a:r>
              <a:rPr lang="en-US" altLang="ko-KR" sz="4400" dirty="0">
                <a:latin typeface="Century Gothic" panose="020B0502020202020204" pitchFamily="34" charset="0"/>
              </a:rPr>
              <a:t>Goals for Training</a:t>
            </a:r>
            <a:endParaRPr lang="ko-KR" altLang="en-US" sz="4400" dirty="0">
              <a:latin typeface="Century Gothic" panose="020B0502020202020204" pitchFamily="34" charset="0"/>
            </a:endParaRPr>
          </a:p>
        </p:txBody>
      </p:sp>
      <p:sp>
        <p:nvSpPr>
          <p:cNvPr id="3" name="Text Placeholder 2"/>
          <p:cNvSpPr>
            <a:spLocks noGrp="1"/>
          </p:cNvSpPr>
          <p:nvPr>
            <p:ph type="body" sz="quarter" idx="11"/>
          </p:nvPr>
        </p:nvSpPr>
        <p:spPr>
          <a:xfrm>
            <a:off x="0" y="915566"/>
            <a:ext cx="9144000" cy="288032"/>
          </a:xfrm>
        </p:spPr>
        <p:txBody>
          <a:bodyPr/>
          <a:lstStyle/>
          <a:p>
            <a:pPr lvl="0"/>
            <a:r>
              <a:rPr lang="en-US" altLang="ko-KR" dirty="0">
                <a:latin typeface="Century Gothic" panose="020B0502020202020204" pitchFamily="34" charset="0"/>
              </a:rPr>
              <a:t>INTRO TO MISSION &amp; FACILITATION</a:t>
            </a:r>
          </a:p>
        </p:txBody>
      </p:sp>
      <p:sp>
        <p:nvSpPr>
          <p:cNvPr id="50" name="Oval 49"/>
          <p:cNvSpPr/>
          <p:nvPr/>
        </p:nvSpPr>
        <p:spPr>
          <a:xfrm>
            <a:off x="1518785" y="1576079"/>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2AEB8"/>
              </a:solidFill>
            </a:endParaRPr>
          </a:p>
        </p:txBody>
      </p:sp>
      <p:sp>
        <p:nvSpPr>
          <p:cNvPr id="51" name="Oval 50"/>
          <p:cNvSpPr/>
          <p:nvPr/>
        </p:nvSpPr>
        <p:spPr>
          <a:xfrm>
            <a:off x="1518785" y="2643758"/>
            <a:ext cx="57606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2AEB8"/>
              </a:solidFill>
            </a:endParaRPr>
          </a:p>
        </p:txBody>
      </p:sp>
      <p:sp>
        <p:nvSpPr>
          <p:cNvPr id="52" name="Oval 51"/>
          <p:cNvSpPr/>
          <p:nvPr/>
        </p:nvSpPr>
        <p:spPr>
          <a:xfrm>
            <a:off x="1518785" y="3700181"/>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2AEB8"/>
              </a:solidFill>
            </a:endParaRPr>
          </a:p>
        </p:txBody>
      </p:sp>
      <p:grpSp>
        <p:nvGrpSpPr>
          <p:cNvPr id="53" name="Group 52"/>
          <p:cNvGrpSpPr/>
          <p:nvPr/>
        </p:nvGrpSpPr>
        <p:grpSpPr>
          <a:xfrm>
            <a:off x="2195736" y="1561484"/>
            <a:ext cx="6192688" cy="947550"/>
            <a:chOff x="803640" y="3362835"/>
            <a:chExt cx="2059657" cy="891174"/>
          </a:xfrm>
        </p:grpSpPr>
        <p:sp>
          <p:nvSpPr>
            <p:cNvPr id="54" name="TextBox 53"/>
            <p:cNvSpPr txBox="1"/>
            <p:nvPr/>
          </p:nvSpPr>
          <p:spPr>
            <a:xfrm>
              <a:off x="803640" y="3646132"/>
              <a:ext cx="2059657" cy="607877"/>
            </a:xfrm>
            <a:prstGeom prst="rect">
              <a:avLst/>
            </a:prstGeom>
            <a:noFill/>
          </p:spPr>
          <p:txBody>
            <a:bodyPr wrap="square" rtlCol="0">
              <a:spAutoFit/>
            </a:bodyPr>
            <a:lstStyle/>
            <a:p>
              <a:r>
                <a:rPr lang="en-US" altLang="ko-KR" sz="1200" dirty="0">
                  <a:solidFill>
                    <a:schemeClr val="tx1">
                      <a:lumMod val="75000"/>
                      <a:lumOff val="25000"/>
                    </a:schemeClr>
                  </a:solidFill>
                  <a:latin typeface="Century Gothic" panose="020B0502020202020204" pitchFamily="34" charset="0"/>
                  <a:cs typeface="Arial" pitchFamily="34" charset="0"/>
                </a:rPr>
                <a:t>Hear the history of Restore Small Groups and our philosophy of creating sacred space. Understand the unique impact of small groups and how to provide a path to transformation for all people.</a:t>
              </a:r>
              <a:endParaRPr lang="ko-KR" altLang="en-US" sz="1200" dirty="0">
                <a:solidFill>
                  <a:schemeClr val="tx1">
                    <a:lumMod val="75000"/>
                    <a:lumOff val="25000"/>
                  </a:schemeClr>
                </a:solidFill>
                <a:latin typeface="Century Gothic" panose="020B0502020202020204" pitchFamily="34" charset="0"/>
                <a:cs typeface="Arial" pitchFamily="34" charset="0"/>
              </a:endParaRPr>
            </a:p>
          </p:txBody>
        </p:sp>
        <p:sp>
          <p:nvSpPr>
            <p:cNvPr id="55" name="TextBox 54"/>
            <p:cNvSpPr txBox="1"/>
            <p:nvPr/>
          </p:nvSpPr>
          <p:spPr>
            <a:xfrm>
              <a:off x="803640" y="3362835"/>
              <a:ext cx="2059657" cy="289466"/>
            </a:xfrm>
            <a:prstGeom prst="rect">
              <a:avLst/>
            </a:prstGeom>
            <a:noFill/>
          </p:spPr>
          <p:txBody>
            <a:bodyPr wrap="square" rtlCol="0">
              <a:spAutoFit/>
            </a:bodyPr>
            <a:lstStyle/>
            <a:p>
              <a:r>
                <a:rPr lang="en-US" altLang="ko-KR" sz="1400" b="1" dirty="0">
                  <a:solidFill>
                    <a:schemeClr val="tx1">
                      <a:lumMod val="75000"/>
                      <a:lumOff val="25000"/>
                    </a:schemeClr>
                  </a:solidFill>
                  <a:latin typeface="Century Gothic" panose="020B0502020202020204" pitchFamily="34" charset="0"/>
                  <a:cs typeface="Arial" pitchFamily="34" charset="0"/>
                </a:rPr>
                <a:t>Who We Are &amp; What We Do</a:t>
              </a:r>
              <a:endParaRPr lang="ko-KR" altLang="en-US" sz="1400" b="1" dirty="0">
                <a:solidFill>
                  <a:schemeClr val="tx1">
                    <a:lumMod val="75000"/>
                    <a:lumOff val="25000"/>
                  </a:schemeClr>
                </a:solidFill>
                <a:latin typeface="Century Gothic" panose="020B0502020202020204" pitchFamily="34" charset="0"/>
                <a:cs typeface="Arial" pitchFamily="34" charset="0"/>
              </a:endParaRPr>
            </a:p>
          </p:txBody>
        </p:sp>
      </p:grpSp>
      <p:grpSp>
        <p:nvGrpSpPr>
          <p:cNvPr id="56" name="Group 55"/>
          <p:cNvGrpSpPr/>
          <p:nvPr/>
        </p:nvGrpSpPr>
        <p:grpSpPr>
          <a:xfrm>
            <a:off x="2195736" y="2584807"/>
            <a:ext cx="5760640" cy="819678"/>
            <a:chOff x="803640" y="3362835"/>
            <a:chExt cx="2059657" cy="648613"/>
          </a:xfrm>
        </p:grpSpPr>
        <p:sp>
          <p:nvSpPr>
            <p:cNvPr id="57" name="TextBox 56"/>
            <p:cNvSpPr txBox="1"/>
            <p:nvPr/>
          </p:nvSpPr>
          <p:spPr>
            <a:xfrm>
              <a:off x="803640" y="3646132"/>
              <a:ext cx="2059657" cy="365316"/>
            </a:xfrm>
            <a:prstGeom prst="rect">
              <a:avLst/>
            </a:prstGeom>
            <a:noFill/>
          </p:spPr>
          <p:txBody>
            <a:bodyPr wrap="square" rtlCol="0">
              <a:spAutoFit/>
            </a:bodyPr>
            <a:lstStyle/>
            <a:p>
              <a:r>
                <a:rPr lang="en-US" altLang="ko-KR" sz="1200" dirty="0">
                  <a:solidFill>
                    <a:schemeClr val="tx1">
                      <a:lumMod val="75000"/>
                      <a:lumOff val="25000"/>
                    </a:schemeClr>
                  </a:solidFill>
                  <a:latin typeface="Century Gothic" panose="020B0502020202020204" pitchFamily="34" charset="0"/>
                  <a:cs typeface="Arial" pitchFamily="34" charset="0"/>
                </a:rPr>
                <a:t>Understand your personal gifts and passion for group facilitation and what it means to model healthy relationships in the process</a:t>
              </a:r>
              <a:endParaRPr lang="ko-KR" altLang="en-US" sz="1200" dirty="0">
                <a:solidFill>
                  <a:schemeClr val="tx1">
                    <a:lumMod val="75000"/>
                    <a:lumOff val="25000"/>
                  </a:schemeClr>
                </a:solidFill>
                <a:latin typeface="Century Gothic" panose="020B0502020202020204" pitchFamily="34" charset="0"/>
                <a:cs typeface="Arial" pitchFamily="34" charset="0"/>
              </a:endParaRPr>
            </a:p>
          </p:txBody>
        </p:sp>
        <p:sp>
          <p:nvSpPr>
            <p:cNvPr id="58" name="TextBox 57"/>
            <p:cNvSpPr txBox="1"/>
            <p:nvPr/>
          </p:nvSpPr>
          <p:spPr>
            <a:xfrm>
              <a:off x="803640" y="3362835"/>
              <a:ext cx="2059657" cy="243544"/>
            </a:xfrm>
            <a:prstGeom prst="rect">
              <a:avLst/>
            </a:prstGeom>
            <a:noFill/>
          </p:spPr>
          <p:txBody>
            <a:bodyPr wrap="square" rtlCol="0">
              <a:spAutoFit/>
            </a:bodyPr>
            <a:lstStyle/>
            <a:p>
              <a:r>
                <a:rPr lang="en-US" altLang="ko-KR" sz="1400" b="1" dirty="0">
                  <a:solidFill>
                    <a:schemeClr val="tx1">
                      <a:lumMod val="75000"/>
                      <a:lumOff val="25000"/>
                    </a:schemeClr>
                  </a:solidFill>
                  <a:latin typeface="Century Gothic" panose="020B0502020202020204" pitchFamily="34" charset="0"/>
                  <a:cs typeface="Arial" pitchFamily="34" charset="0"/>
                </a:rPr>
                <a:t>Becoming a Facilitator</a:t>
              </a:r>
              <a:endParaRPr lang="ko-KR" altLang="en-US" sz="1400" b="1" dirty="0">
                <a:solidFill>
                  <a:schemeClr val="tx1">
                    <a:lumMod val="75000"/>
                    <a:lumOff val="25000"/>
                  </a:schemeClr>
                </a:solidFill>
                <a:latin typeface="Century Gothic" panose="020B0502020202020204" pitchFamily="34" charset="0"/>
                <a:cs typeface="Arial" pitchFamily="34" charset="0"/>
              </a:endParaRPr>
            </a:p>
          </p:txBody>
        </p:sp>
      </p:grpSp>
      <p:grpSp>
        <p:nvGrpSpPr>
          <p:cNvPr id="59" name="Group 58"/>
          <p:cNvGrpSpPr/>
          <p:nvPr/>
        </p:nvGrpSpPr>
        <p:grpSpPr>
          <a:xfrm>
            <a:off x="2195736" y="3615731"/>
            <a:ext cx="6192688" cy="828227"/>
            <a:chOff x="803640" y="3362835"/>
            <a:chExt cx="2059657" cy="640095"/>
          </a:xfrm>
        </p:grpSpPr>
        <p:sp>
          <p:nvSpPr>
            <p:cNvPr id="60" name="TextBox 59"/>
            <p:cNvSpPr txBox="1"/>
            <p:nvPr/>
          </p:nvSpPr>
          <p:spPr>
            <a:xfrm>
              <a:off x="803640" y="3646132"/>
              <a:ext cx="2059657" cy="356798"/>
            </a:xfrm>
            <a:prstGeom prst="rect">
              <a:avLst/>
            </a:prstGeom>
            <a:noFill/>
          </p:spPr>
          <p:txBody>
            <a:bodyPr wrap="square" rtlCol="0">
              <a:spAutoFit/>
            </a:bodyPr>
            <a:lstStyle/>
            <a:p>
              <a:r>
                <a:rPr lang="en-US" altLang="ko-KR" sz="1200" dirty="0">
                  <a:solidFill>
                    <a:schemeClr val="tx1">
                      <a:lumMod val="75000"/>
                      <a:lumOff val="25000"/>
                    </a:schemeClr>
                  </a:solidFill>
                  <a:latin typeface="Century Gothic" panose="020B0502020202020204" pitchFamily="34" charset="0"/>
                  <a:cs typeface="Arial" pitchFamily="34" charset="0"/>
                </a:rPr>
                <a:t>Learn the details of small group infrastructure, and how to manage the environment to provide the best group experience.</a:t>
              </a:r>
              <a:endParaRPr lang="ko-KR" altLang="en-US" sz="1200" dirty="0">
                <a:solidFill>
                  <a:schemeClr val="tx1">
                    <a:lumMod val="75000"/>
                    <a:lumOff val="25000"/>
                  </a:schemeClr>
                </a:solidFill>
                <a:latin typeface="Century Gothic" panose="020B0502020202020204" pitchFamily="34" charset="0"/>
                <a:cs typeface="Arial" pitchFamily="34" charset="0"/>
              </a:endParaRPr>
            </a:p>
          </p:txBody>
        </p:sp>
        <p:sp>
          <p:nvSpPr>
            <p:cNvPr id="61" name="TextBox 60"/>
            <p:cNvSpPr txBox="1"/>
            <p:nvPr/>
          </p:nvSpPr>
          <p:spPr>
            <a:xfrm>
              <a:off x="803640" y="3362835"/>
              <a:ext cx="2059657" cy="237865"/>
            </a:xfrm>
            <a:prstGeom prst="rect">
              <a:avLst/>
            </a:prstGeom>
            <a:noFill/>
          </p:spPr>
          <p:txBody>
            <a:bodyPr wrap="square" rtlCol="0">
              <a:spAutoFit/>
            </a:bodyPr>
            <a:lstStyle/>
            <a:p>
              <a:r>
                <a:rPr lang="en-US" altLang="ko-KR" sz="1400" b="1" dirty="0">
                  <a:solidFill>
                    <a:schemeClr val="tx1">
                      <a:lumMod val="75000"/>
                      <a:lumOff val="25000"/>
                    </a:schemeClr>
                  </a:solidFill>
                  <a:latin typeface="Century Gothic" panose="020B0502020202020204" pitchFamily="34" charset="0"/>
                  <a:cs typeface="Arial" pitchFamily="34" charset="0"/>
                </a:rPr>
                <a:t>Policies &amp; Procedures</a:t>
              </a:r>
              <a:endParaRPr lang="ko-KR" altLang="en-US" sz="1400" b="1" dirty="0">
                <a:solidFill>
                  <a:schemeClr val="tx1">
                    <a:lumMod val="75000"/>
                    <a:lumOff val="25000"/>
                  </a:schemeClr>
                </a:solidFill>
                <a:latin typeface="Century Gothic" panose="020B0502020202020204" pitchFamily="34" charset="0"/>
                <a:cs typeface="Arial" pitchFamily="34" charset="0"/>
              </a:endParaRPr>
            </a:p>
          </p:txBody>
        </p:sp>
      </p:grpSp>
      <p:sp>
        <p:nvSpPr>
          <p:cNvPr id="62" name="TextBox 61"/>
          <p:cNvSpPr txBox="1"/>
          <p:nvPr/>
        </p:nvSpPr>
        <p:spPr>
          <a:xfrm>
            <a:off x="1485381" y="1633279"/>
            <a:ext cx="642872" cy="461665"/>
          </a:xfrm>
          <a:prstGeom prst="rect">
            <a:avLst/>
          </a:prstGeom>
          <a:noFill/>
        </p:spPr>
        <p:txBody>
          <a:bodyPr wrap="square" rtlCol="0">
            <a:spAutoFit/>
          </a:bodyPr>
          <a:lstStyle/>
          <a:p>
            <a:pPr algn="ctr"/>
            <a:r>
              <a:rPr lang="en-US" altLang="ko-KR" sz="2400" b="1" dirty="0">
                <a:solidFill>
                  <a:schemeClr val="bg1"/>
                </a:solidFill>
                <a:latin typeface="Century Gothic" panose="020B0502020202020204" pitchFamily="34" charset="0"/>
                <a:cs typeface="Arial" pitchFamily="34" charset="0"/>
              </a:rPr>
              <a:t>01</a:t>
            </a:r>
            <a:endParaRPr lang="ko-KR" altLang="en-US" sz="2400" b="1" dirty="0">
              <a:solidFill>
                <a:schemeClr val="bg1"/>
              </a:solidFill>
              <a:latin typeface="Century Gothic" panose="020B0502020202020204" pitchFamily="34" charset="0"/>
              <a:cs typeface="Arial" pitchFamily="34" charset="0"/>
            </a:endParaRPr>
          </a:p>
        </p:txBody>
      </p:sp>
      <p:sp>
        <p:nvSpPr>
          <p:cNvPr id="63" name="TextBox 62"/>
          <p:cNvSpPr txBox="1"/>
          <p:nvPr/>
        </p:nvSpPr>
        <p:spPr>
          <a:xfrm>
            <a:off x="1485381" y="2706297"/>
            <a:ext cx="642872" cy="461665"/>
          </a:xfrm>
          <a:prstGeom prst="rect">
            <a:avLst/>
          </a:prstGeom>
          <a:noFill/>
        </p:spPr>
        <p:txBody>
          <a:bodyPr wrap="square" rtlCol="0">
            <a:spAutoFit/>
          </a:bodyPr>
          <a:lstStyle/>
          <a:p>
            <a:pPr algn="ctr"/>
            <a:r>
              <a:rPr lang="en-US" altLang="ko-KR" sz="2400" b="1" dirty="0">
                <a:solidFill>
                  <a:schemeClr val="bg1"/>
                </a:solidFill>
                <a:latin typeface="Century Gothic" panose="020B0502020202020204" pitchFamily="34" charset="0"/>
                <a:cs typeface="Arial" pitchFamily="34" charset="0"/>
              </a:rPr>
              <a:t>02</a:t>
            </a:r>
            <a:endParaRPr lang="ko-KR" altLang="en-US" sz="2400" b="1" dirty="0">
              <a:solidFill>
                <a:schemeClr val="bg1"/>
              </a:solidFill>
              <a:latin typeface="Century Gothic" panose="020B0502020202020204" pitchFamily="34" charset="0"/>
              <a:cs typeface="Arial" pitchFamily="34" charset="0"/>
            </a:endParaRPr>
          </a:p>
        </p:txBody>
      </p:sp>
      <p:sp>
        <p:nvSpPr>
          <p:cNvPr id="64" name="TextBox 63"/>
          <p:cNvSpPr txBox="1"/>
          <p:nvPr/>
        </p:nvSpPr>
        <p:spPr>
          <a:xfrm>
            <a:off x="1485381" y="3757381"/>
            <a:ext cx="642872" cy="461665"/>
          </a:xfrm>
          <a:prstGeom prst="rect">
            <a:avLst/>
          </a:prstGeom>
          <a:noFill/>
        </p:spPr>
        <p:txBody>
          <a:bodyPr wrap="square" rtlCol="0">
            <a:spAutoFit/>
          </a:bodyPr>
          <a:lstStyle/>
          <a:p>
            <a:pPr algn="ctr"/>
            <a:r>
              <a:rPr lang="en-US" altLang="ko-KR" sz="2400" b="1" dirty="0">
                <a:solidFill>
                  <a:schemeClr val="bg1"/>
                </a:solidFill>
                <a:latin typeface="Century Gothic" panose="020B0502020202020204" pitchFamily="34" charset="0"/>
                <a:cs typeface="Arial" pitchFamily="34" charset="0"/>
              </a:rPr>
              <a:t>03</a:t>
            </a:r>
            <a:endParaRPr lang="ko-KR" altLang="en-US" sz="2400" b="1" dirty="0">
              <a:solidFill>
                <a:schemeClr val="bg1"/>
              </a:solidFill>
              <a:latin typeface="Century Gothic" panose="020B0502020202020204" pitchFamily="34" charset="0"/>
              <a:cs typeface="Arial" pitchFamily="34" charset="0"/>
            </a:endParaRPr>
          </a:p>
        </p:txBody>
      </p:sp>
    </p:spTree>
    <p:extLst>
      <p:ext uri="{BB962C8B-B14F-4D97-AF65-F5344CB8AC3E}">
        <p14:creationId xmlns:p14="http://schemas.microsoft.com/office/powerpoint/2010/main" val="1278160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Creating Community</a:t>
            </a:r>
            <a:endParaRPr lang="ko-KR" altLang="en-US" sz="3600" dirty="0">
              <a:solidFill>
                <a:schemeClr val="bg1"/>
              </a:solidFill>
              <a:latin typeface="Century Gothic" panose="020B0502020202020204" pitchFamily="34" charset="0"/>
              <a:cs typeface="Arial"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EF3A248-69AA-534F-B904-7CDFF92981C1}"/>
              </a:ext>
            </a:extLst>
          </p:cNvPr>
          <p:cNvSpPr/>
          <p:nvPr/>
        </p:nvSpPr>
        <p:spPr>
          <a:xfrm>
            <a:off x="-108520" y="1481038"/>
            <a:ext cx="9252520" cy="33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BBD831B-5AD4-5941-8B0A-D2247808C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629832"/>
            <a:ext cx="7344816" cy="3102158"/>
          </a:xfrm>
          <a:prstGeom prst="rect">
            <a:avLst/>
          </a:prstGeom>
        </p:spPr>
      </p:pic>
    </p:spTree>
    <p:extLst>
      <p:ext uri="{BB962C8B-B14F-4D97-AF65-F5344CB8AC3E}">
        <p14:creationId xmlns:p14="http://schemas.microsoft.com/office/powerpoint/2010/main" val="645871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Creating Community</a:t>
            </a:r>
            <a:endParaRPr lang="ko-KR" altLang="en-US" sz="3600" dirty="0">
              <a:solidFill>
                <a:schemeClr val="bg1"/>
              </a:solidFill>
              <a:latin typeface="Century Gothic" panose="020B0502020202020204" pitchFamily="34" charset="0"/>
              <a:cs typeface="Arial"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535422-9545-064D-B9BF-EBAB15266757}"/>
              </a:ext>
            </a:extLst>
          </p:cNvPr>
          <p:cNvSpPr txBox="1"/>
          <p:nvPr/>
        </p:nvSpPr>
        <p:spPr>
          <a:xfrm>
            <a:off x="539552" y="1563638"/>
            <a:ext cx="820891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Century Gothic" panose="020B0502020202020204" pitchFamily="34" charset="0"/>
              </a:rPr>
              <a:t>Group </a:t>
            </a:r>
            <a:r>
              <a:rPr lang="en-US" sz="2400" u="sng" dirty="0">
                <a:solidFill>
                  <a:schemeClr val="bg1"/>
                </a:solidFill>
                <a:latin typeface="Century Gothic" panose="020B0502020202020204" pitchFamily="34" charset="0"/>
              </a:rPr>
              <a:t>strategically</a:t>
            </a:r>
            <a:r>
              <a:rPr lang="en-US" sz="2400" dirty="0">
                <a:solidFill>
                  <a:schemeClr val="bg1"/>
                </a:solidFill>
                <a:latin typeface="Century Gothic" panose="020B0502020202020204" pitchFamily="34" charset="0"/>
              </a:rPr>
              <a:t> promotes intimate relationships. </a:t>
            </a:r>
          </a:p>
          <a:p>
            <a:pPr marL="285750" indent="-285750">
              <a:buFont typeface="Arial" panose="020B0604020202020204" pitchFamily="34" charset="0"/>
              <a:buChar char="•"/>
            </a:pPr>
            <a:r>
              <a:rPr lang="en-US" sz="2400" dirty="0">
                <a:solidFill>
                  <a:schemeClr val="bg1"/>
                </a:solidFill>
                <a:latin typeface="Century Gothic" panose="020B0502020202020204" pitchFamily="34" charset="0"/>
              </a:rPr>
              <a:t>Beware of </a:t>
            </a:r>
            <a:r>
              <a:rPr lang="en-US" sz="2400" u="sng" dirty="0">
                <a:solidFill>
                  <a:schemeClr val="bg1"/>
                </a:solidFill>
                <a:latin typeface="Century Gothic" panose="020B0502020202020204" pitchFamily="34" charset="0"/>
              </a:rPr>
              <a:t>texting and social media</a:t>
            </a:r>
          </a:p>
          <a:p>
            <a:pPr marL="285750" indent="-285750">
              <a:buFont typeface="Arial" panose="020B0604020202020204" pitchFamily="34" charset="0"/>
              <a:buChar char="•"/>
            </a:pPr>
            <a:r>
              <a:rPr lang="en-US" sz="2400" dirty="0">
                <a:solidFill>
                  <a:schemeClr val="bg1"/>
                </a:solidFill>
                <a:latin typeface="Century Gothic" panose="020B0502020202020204" pitchFamily="34" charset="0"/>
              </a:rPr>
              <a:t>During the weeks of the group meeting, encourage participants to focus on relationship-building that is  strictly </a:t>
            </a:r>
            <a:r>
              <a:rPr lang="en-US" sz="2400" b="1" dirty="0">
                <a:solidFill>
                  <a:schemeClr val="bg1"/>
                </a:solidFill>
                <a:latin typeface="Century Gothic" panose="020B0502020202020204" pitchFamily="34" charset="0"/>
              </a:rPr>
              <a:t>platonic </a:t>
            </a:r>
            <a:r>
              <a:rPr lang="en-US" sz="2400" dirty="0">
                <a:solidFill>
                  <a:schemeClr val="bg1"/>
                </a:solidFill>
                <a:latin typeface="Century Gothic" panose="020B0502020202020204" pitchFamily="34" charset="0"/>
              </a:rPr>
              <a:t>and exemplifies healthy relationship </a:t>
            </a:r>
            <a:r>
              <a:rPr lang="en-US" sz="2400" b="1" dirty="0">
                <a:solidFill>
                  <a:schemeClr val="bg1"/>
                </a:solidFill>
                <a:latin typeface="Century Gothic" panose="020B0502020202020204" pitchFamily="34" charset="0"/>
              </a:rPr>
              <a:t>boundaries</a:t>
            </a:r>
            <a:endParaRPr lang="en-US" sz="2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1889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The Importance of Closing Well</a:t>
            </a:r>
            <a:endParaRPr lang="ko-KR" altLang="en-US" sz="3600" dirty="0">
              <a:solidFill>
                <a:schemeClr val="bg1"/>
              </a:solidFill>
              <a:latin typeface="Century Gothic" panose="020B0502020202020204" pitchFamily="34" charset="0"/>
              <a:cs typeface="Arial"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535422-9545-064D-B9BF-EBAB15266757}"/>
              </a:ext>
            </a:extLst>
          </p:cNvPr>
          <p:cNvSpPr txBox="1"/>
          <p:nvPr/>
        </p:nvSpPr>
        <p:spPr>
          <a:xfrm>
            <a:off x="539552" y="1563638"/>
            <a:ext cx="8208912" cy="2400657"/>
          </a:xfrm>
          <a:prstGeom prst="rect">
            <a:avLst/>
          </a:prstGeom>
          <a:noFill/>
        </p:spPr>
        <p:txBody>
          <a:bodyPr wrap="square" rtlCol="0">
            <a:spAutoFit/>
          </a:bodyPr>
          <a:lstStyle/>
          <a:p>
            <a:pPr marL="285750" indent="-285750">
              <a:buFont typeface="Arial" panose="020B0604020202020204" pitchFamily="34" charset="0"/>
              <a:buChar char="•"/>
            </a:pPr>
            <a:r>
              <a:rPr lang="en-US" sz="2500" dirty="0">
                <a:solidFill>
                  <a:schemeClr val="bg1"/>
                </a:solidFill>
                <a:latin typeface="Century Gothic" panose="020B0502020202020204" pitchFamily="34" charset="0"/>
              </a:rPr>
              <a:t>Close each session with </a:t>
            </a:r>
            <a:r>
              <a:rPr lang="en-US" sz="2500" u="sng" dirty="0">
                <a:solidFill>
                  <a:schemeClr val="bg1"/>
                </a:solidFill>
                <a:latin typeface="Century Gothic" panose="020B0502020202020204" pitchFamily="34" charset="0"/>
              </a:rPr>
              <a:t>ceremony</a:t>
            </a:r>
            <a:r>
              <a:rPr lang="en-US" sz="2500" dirty="0">
                <a:solidFill>
                  <a:schemeClr val="bg1"/>
                </a:solidFill>
                <a:latin typeface="Century Gothic" panose="020B0502020202020204" pitchFamily="34" charset="0"/>
              </a:rPr>
              <a:t>, something      dependable you do every time. </a:t>
            </a:r>
          </a:p>
          <a:p>
            <a:pPr marL="285750" indent="-285750">
              <a:buFont typeface="Arial" panose="020B0604020202020204" pitchFamily="34" charset="0"/>
              <a:buChar char="•"/>
            </a:pPr>
            <a:r>
              <a:rPr lang="en-US" sz="2500" dirty="0">
                <a:solidFill>
                  <a:schemeClr val="bg1"/>
                </a:solidFill>
                <a:latin typeface="Century Gothic" panose="020B0502020202020204" pitchFamily="34" charset="0"/>
              </a:rPr>
              <a:t>On the last week of group, the group will share     affirmations with each other. This is a special        moment for participants in the group experience. </a:t>
            </a:r>
          </a:p>
          <a:p>
            <a:pPr marL="285750" indent="-285750">
              <a:buFont typeface="Arial" panose="020B0604020202020204" pitchFamily="34" charset="0"/>
              <a:buChar char="•"/>
            </a:pPr>
            <a:r>
              <a:rPr lang="en-US" sz="2500" dirty="0">
                <a:solidFill>
                  <a:schemeClr val="bg1"/>
                </a:solidFill>
                <a:latin typeface="Century Gothic" panose="020B0502020202020204" pitchFamily="34" charset="0"/>
              </a:rPr>
              <a:t>Provide next steps for participants. </a:t>
            </a:r>
          </a:p>
        </p:txBody>
      </p:sp>
    </p:spTree>
    <p:extLst>
      <p:ext uri="{BB962C8B-B14F-4D97-AF65-F5344CB8AC3E}">
        <p14:creationId xmlns:p14="http://schemas.microsoft.com/office/powerpoint/2010/main" val="1419149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Managing Group Well</a:t>
            </a:r>
            <a:endParaRPr lang="ko-KR" altLang="en-US" sz="3600" dirty="0">
              <a:solidFill>
                <a:schemeClr val="bg1"/>
              </a:solidFill>
              <a:latin typeface="Century Gothic" panose="020B0502020202020204" pitchFamily="34" charset="0"/>
              <a:cs typeface="Arial"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535422-9545-064D-B9BF-EBAB15266757}"/>
              </a:ext>
            </a:extLst>
          </p:cNvPr>
          <p:cNvSpPr txBox="1"/>
          <p:nvPr/>
        </p:nvSpPr>
        <p:spPr>
          <a:xfrm>
            <a:off x="539552" y="1563638"/>
            <a:ext cx="8208912" cy="1938992"/>
          </a:xfrm>
          <a:prstGeom prst="rect">
            <a:avLst/>
          </a:prstGeom>
          <a:noFill/>
        </p:spPr>
        <p:txBody>
          <a:bodyPr wrap="square" rtlCol="0">
            <a:spAutoFit/>
          </a:bodyPr>
          <a:lstStyle/>
          <a:p>
            <a:r>
              <a:rPr lang="en-US" sz="2400" dirty="0">
                <a:solidFill>
                  <a:schemeClr val="bg1"/>
                </a:solidFill>
                <a:latin typeface="Century Gothic" panose="020B0502020202020204" pitchFamily="34" charset="0"/>
              </a:rPr>
              <a:t>Guideline Enforcement:</a:t>
            </a:r>
          </a:p>
          <a:p>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 The majority of group issues can be addressed by: </a:t>
            </a:r>
            <a:endParaRPr lang="en-US" sz="3600" dirty="0">
              <a:solidFill>
                <a:schemeClr val="bg1"/>
              </a:solidFill>
              <a:latin typeface="Century Gothic" panose="020B0502020202020204" pitchFamily="34" charset="0"/>
            </a:endParaRPr>
          </a:p>
          <a:p>
            <a:pPr marL="914400" lvl="1" indent="-457200">
              <a:buFont typeface="Wingdings" pitchFamily="2" charset="2"/>
              <a:buChar char="ü"/>
            </a:pPr>
            <a:r>
              <a:rPr lang="en-US" sz="2400" dirty="0">
                <a:solidFill>
                  <a:schemeClr val="bg1"/>
                </a:solidFill>
                <a:latin typeface="Century Gothic" panose="020B0502020202020204" pitchFamily="34" charset="0"/>
              </a:rPr>
              <a:t>Following best practices of policies in place</a:t>
            </a:r>
          </a:p>
          <a:p>
            <a:pPr marL="914400" lvl="1" indent="-457200">
              <a:buFont typeface="Wingdings" pitchFamily="2" charset="2"/>
              <a:buChar char="ü"/>
            </a:pPr>
            <a:r>
              <a:rPr lang="en-US" sz="2400" dirty="0">
                <a:solidFill>
                  <a:schemeClr val="bg1"/>
                </a:solidFill>
                <a:latin typeface="Century Gothic" panose="020B0502020202020204" pitchFamily="34" charset="0"/>
              </a:rPr>
              <a:t>Enforcing </a:t>
            </a:r>
            <a:r>
              <a:rPr lang="en-US" sz="2400" u="sng" dirty="0">
                <a:solidFill>
                  <a:schemeClr val="bg1"/>
                </a:solidFill>
                <a:latin typeface="Century Gothic" panose="020B0502020202020204" pitchFamily="34" charset="0"/>
              </a:rPr>
              <a:t>the guidelines</a:t>
            </a:r>
            <a:endParaRPr lang="en-US" sz="36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360350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Managing Group Well</a:t>
            </a:r>
            <a:endParaRPr lang="ko-KR" altLang="en-US" sz="3600" dirty="0">
              <a:solidFill>
                <a:schemeClr val="bg1"/>
              </a:solidFill>
              <a:latin typeface="Century Gothic" panose="020B0502020202020204" pitchFamily="34" charset="0"/>
              <a:cs typeface="Arial"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535422-9545-064D-B9BF-EBAB15266757}"/>
              </a:ext>
            </a:extLst>
          </p:cNvPr>
          <p:cNvSpPr txBox="1"/>
          <p:nvPr/>
        </p:nvSpPr>
        <p:spPr>
          <a:xfrm>
            <a:off x="539552" y="1377422"/>
            <a:ext cx="8334672" cy="2862322"/>
          </a:xfrm>
          <a:prstGeom prst="rect">
            <a:avLst/>
          </a:prstGeom>
          <a:noFill/>
        </p:spPr>
        <p:txBody>
          <a:bodyPr wrap="square" rtlCol="0">
            <a:spAutoFit/>
          </a:bodyPr>
          <a:lstStyle/>
          <a:p>
            <a:r>
              <a:rPr lang="en-US" sz="1200" b="1" dirty="0">
                <a:solidFill>
                  <a:schemeClr val="bg1"/>
                </a:solidFill>
                <a:latin typeface="Century Gothic" panose="020B0502020202020204" pitchFamily="34" charset="0"/>
              </a:rPr>
              <a:t>Waiver and Reporting:</a:t>
            </a:r>
            <a:endParaRPr lang="en-US" sz="1200" dirty="0">
              <a:solidFill>
                <a:schemeClr val="bg1"/>
              </a:solidFill>
              <a:latin typeface="Century Gothic" panose="020B0502020202020204" pitchFamily="34" charset="0"/>
            </a:endParaRPr>
          </a:p>
          <a:p>
            <a:r>
              <a:rPr lang="en-US" sz="1200" dirty="0">
                <a:solidFill>
                  <a:schemeClr val="bg1"/>
                </a:solidFill>
                <a:latin typeface="Century Gothic" panose="020B0502020202020204" pitchFamily="34" charset="0"/>
              </a:rPr>
              <a:t>You should become familiar with the reporting laws in your area. Generally, confidentiality in group is upheld </a:t>
            </a:r>
          </a:p>
          <a:p>
            <a:r>
              <a:rPr lang="en-US" sz="1200" dirty="0">
                <a:solidFill>
                  <a:schemeClr val="bg1"/>
                </a:solidFill>
                <a:latin typeface="Century Gothic" panose="020B0502020202020204" pitchFamily="34" charset="0"/>
              </a:rPr>
              <a:t>for most disclosure. However, it may be waived in certain cases. Below is the confidentiality waiver that </a:t>
            </a:r>
          </a:p>
          <a:p>
            <a:r>
              <a:rPr lang="en-US" sz="1200" dirty="0">
                <a:solidFill>
                  <a:schemeClr val="bg1"/>
                </a:solidFill>
                <a:latin typeface="Century Gothic" panose="020B0502020202020204" pitchFamily="34" charset="0"/>
              </a:rPr>
              <a:t>Restore includes on every registration and participants must agree before proceeding further. If you have an</a:t>
            </a:r>
          </a:p>
          <a:p>
            <a:r>
              <a:rPr lang="en-US" sz="1200" dirty="0">
                <a:solidFill>
                  <a:schemeClr val="bg1"/>
                </a:solidFill>
                <a:latin typeface="Century Gothic" panose="020B0502020202020204" pitchFamily="34" charset="0"/>
              </a:rPr>
              <a:t>incident in group where you feel unclear on the information disclosed, seek legal counsel.</a:t>
            </a:r>
          </a:p>
          <a:p>
            <a:endParaRPr lang="en-US" sz="1200" dirty="0">
              <a:solidFill>
                <a:schemeClr val="bg1"/>
              </a:solidFill>
              <a:latin typeface="Century Gothic" panose="020B0502020202020204" pitchFamily="34" charset="0"/>
            </a:endParaRPr>
          </a:p>
          <a:p>
            <a:r>
              <a:rPr lang="en-US" sz="1200" i="1" dirty="0">
                <a:solidFill>
                  <a:schemeClr val="bg1"/>
                </a:solidFill>
                <a:latin typeface="Century Gothic" panose="020B0502020202020204" pitchFamily="34" charset="0"/>
              </a:rPr>
              <a:t>Restore Small Groups are offered by group facilitators who have participated in a Restore group themselves and been trained to lead. We hold ourselves to the highest standards of conduct within our group process. </a:t>
            </a:r>
          </a:p>
          <a:p>
            <a:r>
              <a:rPr lang="en-US" sz="1200" i="1" dirty="0">
                <a:solidFill>
                  <a:schemeClr val="bg1"/>
                </a:solidFill>
                <a:latin typeface="Century Gothic" panose="020B0502020202020204" pitchFamily="34" charset="0"/>
              </a:rPr>
              <a:t>However, our groups are not offered as professional therapy and should not substitute for the opinion of a </a:t>
            </a:r>
          </a:p>
          <a:p>
            <a:r>
              <a:rPr lang="en-US" sz="1200" i="1" dirty="0">
                <a:solidFill>
                  <a:schemeClr val="bg1"/>
                </a:solidFill>
                <a:latin typeface="Century Gothic" panose="020B0502020202020204" pitchFamily="34" charset="0"/>
              </a:rPr>
              <a:t>licensed professional counselor. We honor and value confidentiality in our groups. </a:t>
            </a:r>
          </a:p>
          <a:p>
            <a:r>
              <a:rPr lang="en-US" sz="1200" i="1" dirty="0">
                <a:solidFill>
                  <a:schemeClr val="bg1"/>
                </a:solidFill>
                <a:latin typeface="Century Gothic" panose="020B0502020202020204" pitchFamily="34" charset="0"/>
              </a:rPr>
              <a:t>However, we are obligated to waive confidentiality if there are:</a:t>
            </a:r>
          </a:p>
          <a:p>
            <a:pPr marL="171450" indent="-171450">
              <a:buFont typeface="Arial" panose="020B0604020202020204" pitchFamily="34" charset="0"/>
              <a:buChar char="•"/>
            </a:pPr>
            <a:r>
              <a:rPr lang="en-US" sz="1200" i="1" dirty="0">
                <a:solidFill>
                  <a:schemeClr val="bg1"/>
                </a:solidFill>
                <a:latin typeface="Century Gothic" panose="020B0502020202020204" pitchFamily="34" charset="0"/>
              </a:rPr>
              <a:t>Suspicion of child, elder, or disabled individual abuse - We reserve the right to report actual or suspected </a:t>
            </a:r>
          </a:p>
          <a:p>
            <a:r>
              <a:rPr lang="en-US" sz="1200" i="1" dirty="0">
                <a:solidFill>
                  <a:schemeClr val="bg1"/>
                </a:solidFill>
                <a:latin typeface="Century Gothic" panose="020B0502020202020204" pitchFamily="34" charset="0"/>
              </a:rPr>
              <a:t>    child, elder, or disabled individual abuse of any type to the proper authorities.</a:t>
            </a:r>
          </a:p>
          <a:p>
            <a:pPr marL="171450" indent="-171450">
              <a:buFont typeface="Arial" panose="020B0604020202020204" pitchFamily="34" charset="0"/>
              <a:buChar char="•"/>
            </a:pPr>
            <a:r>
              <a:rPr lang="en-US" sz="1200" i="1" dirty="0">
                <a:solidFill>
                  <a:schemeClr val="bg1"/>
                </a:solidFill>
                <a:latin typeface="Century Gothic" panose="020B0502020202020204" pitchFamily="34" charset="0"/>
              </a:rPr>
              <a:t>Threats to harm self or others - We reserve the right to disclose to the appropriate person, agency or civil authorities any threats of harm that a person may attempt or desire to do to one’s self or to others.</a:t>
            </a:r>
          </a:p>
        </p:txBody>
      </p:sp>
    </p:spTree>
    <p:extLst>
      <p:ext uri="{BB962C8B-B14F-4D97-AF65-F5344CB8AC3E}">
        <p14:creationId xmlns:p14="http://schemas.microsoft.com/office/powerpoint/2010/main" val="4161729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Challenging Participants</a:t>
            </a:r>
            <a:endParaRPr lang="ko-KR" altLang="en-US" sz="3600" dirty="0">
              <a:solidFill>
                <a:schemeClr val="bg1"/>
              </a:solidFill>
              <a:latin typeface="Century Gothic" panose="020B0502020202020204" pitchFamily="34" charset="0"/>
              <a:cs typeface="Arial"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535422-9545-064D-B9BF-EBAB15266757}"/>
              </a:ext>
            </a:extLst>
          </p:cNvPr>
          <p:cNvSpPr txBox="1"/>
          <p:nvPr/>
        </p:nvSpPr>
        <p:spPr>
          <a:xfrm>
            <a:off x="539552" y="1563638"/>
            <a:ext cx="8208912" cy="2246769"/>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Example: The </a:t>
            </a:r>
            <a:r>
              <a:rPr lang="en-US" sz="2400" b="1" dirty="0" err="1">
                <a:solidFill>
                  <a:schemeClr val="bg1"/>
                </a:solidFill>
                <a:latin typeface="Century Gothic" panose="020B0502020202020204" pitchFamily="34" charset="0"/>
              </a:rPr>
              <a:t>Monopolizer</a:t>
            </a:r>
            <a:r>
              <a:rPr lang="en-US" sz="2400" b="1" dirty="0">
                <a:solidFill>
                  <a:schemeClr val="bg1"/>
                </a:solidFill>
                <a:latin typeface="Century Gothic" panose="020B0502020202020204" pitchFamily="34" charset="0"/>
              </a:rPr>
              <a:t> </a:t>
            </a:r>
          </a:p>
          <a:p>
            <a:endParaRPr lang="en-US" sz="2000" dirty="0">
              <a:solidFill>
                <a:schemeClr val="bg1"/>
              </a:solidFill>
              <a:latin typeface="Century Gothic" panose="020B0502020202020204" pitchFamily="34" charset="0"/>
            </a:endParaRPr>
          </a:p>
          <a:p>
            <a:pPr marL="800100" lvl="1" indent="-342900">
              <a:buFont typeface="Arial" panose="020B0604020202020204" pitchFamily="34" charset="0"/>
              <a:buChar char="•"/>
            </a:pPr>
            <a:r>
              <a:rPr lang="en-US" sz="2400" dirty="0">
                <a:solidFill>
                  <a:schemeClr val="bg1"/>
                </a:solidFill>
                <a:latin typeface="Century Gothic" panose="020B0502020202020204" pitchFamily="34" charset="0"/>
              </a:rPr>
              <a:t>Unable to adhere to the </a:t>
            </a:r>
            <a:r>
              <a:rPr lang="en-US" sz="2400" u="sng" dirty="0">
                <a:solidFill>
                  <a:schemeClr val="bg1"/>
                </a:solidFill>
                <a:latin typeface="Century Gothic" panose="020B0502020202020204" pitchFamily="34" charset="0"/>
              </a:rPr>
              <a:t>guidelines</a:t>
            </a:r>
            <a:r>
              <a:rPr lang="en-US" sz="2400" dirty="0">
                <a:solidFill>
                  <a:schemeClr val="bg1"/>
                </a:solidFill>
                <a:latin typeface="Century Gothic" panose="020B0502020202020204" pitchFamily="34" charset="0"/>
              </a:rPr>
              <a:t> to limit           sharing time </a:t>
            </a:r>
          </a:p>
          <a:p>
            <a:pPr marL="800100" lvl="1" indent="-342900">
              <a:buFont typeface="Arial" panose="020B0604020202020204" pitchFamily="34" charset="0"/>
              <a:buChar char="•"/>
            </a:pPr>
            <a:r>
              <a:rPr lang="en-US" sz="2400" dirty="0">
                <a:solidFill>
                  <a:schemeClr val="bg1"/>
                </a:solidFill>
                <a:latin typeface="Century Gothic" panose="020B0502020202020204" pitchFamily="34" charset="0"/>
              </a:rPr>
              <a:t>Lack of social awareness </a:t>
            </a:r>
          </a:p>
          <a:p>
            <a:pPr marL="800100" lvl="1" indent="-342900">
              <a:buFont typeface="Arial" panose="020B0604020202020204" pitchFamily="34" charset="0"/>
              <a:buChar char="•"/>
            </a:pPr>
            <a:r>
              <a:rPr lang="en-US" sz="2400" dirty="0">
                <a:solidFill>
                  <a:schemeClr val="bg1"/>
                </a:solidFill>
                <a:latin typeface="Century Gothic" panose="020B0502020202020204" pitchFamily="34" charset="0"/>
              </a:rPr>
              <a:t>Feels the need to rescue others from silence </a:t>
            </a:r>
          </a:p>
        </p:txBody>
      </p:sp>
    </p:spTree>
    <p:extLst>
      <p:ext uri="{BB962C8B-B14F-4D97-AF65-F5344CB8AC3E}">
        <p14:creationId xmlns:p14="http://schemas.microsoft.com/office/powerpoint/2010/main" val="3787742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Techniques to Correct</a:t>
            </a:r>
            <a:endParaRPr lang="ko-KR" altLang="en-US" sz="3600" dirty="0">
              <a:solidFill>
                <a:schemeClr val="bg1"/>
              </a:solidFill>
              <a:latin typeface="Century Gothic" panose="020B0502020202020204" pitchFamily="34" charset="0"/>
              <a:cs typeface="Arial"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535422-9545-064D-B9BF-EBAB15266757}"/>
              </a:ext>
            </a:extLst>
          </p:cNvPr>
          <p:cNvSpPr txBox="1"/>
          <p:nvPr/>
        </p:nvSpPr>
        <p:spPr>
          <a:xfrm>
            <a:off x="539552" y="1622357"/>
            <a:ext cx="8208912"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entury Gothic" panose="020B0502020202020204" pitchFamily="34" charset="0"/>
              </a:rPr>
              <a:t>Before Feelings Check-In, refer back to the guideline on sharing time </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Reiterate the importance of silence</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At the beginning of group, adopt a </a:t>
            </a:r>
            <a:r>
              <a:rPr lang="en-US" u="sng" dirty="0">
                <a:solidFill>
                  <a:schemeClr val="bg1"/>
                </a:solidFill>
                <a:latin typeface="Century Gothic" panose="020B0502020202020204" pitchFamily="34" charset="0"/>
              </a:rPr>
              <a:t>signal</a:t>
            </a:r>
            <a:r>
              <a:rPr lang="en-US" dirty="0">
                <a:solidFill>
                  <a:schemeClr val="bg1"/>
                </a:solidFill>
                <a:latin typeface="Century Gothic" panose="020B0502020202020204" pitchFamily="34" charset="0"/>
              </a:rPr>
              <a:t> of raising hand to indicate wrap-up </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Redirect the conversation </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Intentionally use go-around questions </a:t>
            </a:r>
          </a:p>
          <a:p>
            <a:pPr marL="285750" indent="-285750">
              <a:buFont typeface="Arial" panose="020B0604020202020204" pitchFamily="34" charset="0"/>
              <a:buChar char="•"/>
            </a:pPr>
            <a:r>
              <a:rPr lang="en-US" dirty="0">
                <a:solidFill>
                  <a:schemeClr val="bg1"/>
                </a:solidFill>
                <a:latin typeface="Century Gothic" panose="020B0502020202020204" pitchFamily="34" charset="0"/>
              </a:rPr>
              <a:t>Consult your group coordinator to see if the issue needs to be             addressed outside of group </a:t>
            </a:r>
          </a:p>
        </p:txBody>
      </p:sp>
    </p:spTree>
    <p:extLst>
      <p:ext uri="{BB962C8B-B14F-4D97-AF65-F5344CB8AC3E}">
        <p14:creationId xmlns:p14="http://schemas.microsoft.com/office/powerpoint/2010/main" val="2623731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9B67"/>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Other Challenging Participants</a:t>
            </a:r>
            <a:endParaRPr lang="ko-KR" altLang="en-US" sz="3600" dirty="0">
              <a:solidFill>
                <a:schemeClr val="bg1"/>
              </a:solidFill>
              <a:latin typeface="Century Gothic" panose="020B0502020202020204" pitchFamily="34" charset="0"/>
              <a:cs typeface="Arial"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chemeClr val="accent5">
                    <a:lumMod val="60000"/>
                    <a:lumOff val="40000"/>
                  </a:schemeClr>
                </a:solidFill>
                <a:latin typeface="Century Gothic" panose="020B0502020202020204" pitchFamily="34" charset="0"/>
                <a:cs typeface="Arial" pitchFamily="34" charset="0"/>
              </a:rPr>
              <a:t>GROUP IN ACTION</a:t>
            </a:r>
            <a:endParaRPr lang="ko-KR" altLang="en-US" sz="2800" b="1" spc="600" dirty="0">
              <a:solidFill>
                <a:schemeClr val="accent5">
                  <a:lumMod val="60000"/>
                  <a:lumOff val="40000"/>
                </a:schemeClr>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535422-9545-064D-B9BF-EBAB15266757}"/>
              </a:ext>
            </a:extLst>
          </p:cNvPr>
          <p:cNvSpPr txBox="1"/>
          <p:nvPr/>
        </p:nvSpPr>
        <p:spPr>
          <a:xfrm>
            <a:off x="539552" y="1563638"/>
            <a:ext cx="8208912" cy="2616101"/>
          </a:xfrm>
          <a:prstGeom prst="rect">
            <a:avLst/>
          </a:prstGeom>
          <a:noFill/>
        </p:spPr>
        <p:txBody>
          <a:bodyPr wrap="square" rtlCol="0">
            <a:spAutoFit/>
          </a:bodyPr>
          <a:lstStyle/>
          <a:p>
            <a:pPr algn="ctr"/>
            <a:r>
              <a:rPr lang="en-US" sz="1600" dirty="0">
                <a:solidFill>
                  <a:schemeClr val="bg1"/>
                </a:solidFill>
                <a:latin typeface="Century Gothic" panose="020B0502020202020204" pitchFamily="34" charset="0"/>
              </a:rPr>
              <a:t>For more information on the participants below, consult your </a:t>
            </a:r>
            <a:r>
              <a:rPr lang="en-US" sz="1600" i="1" dirty="0">
                <a:solidFill>
                  <a:schemeClr val="bg1"/>
                </a:solidFill>
                <a:latin typeface="Century Gothic" panose="020B0502020202020204" pitchFamily="34" charset="0"/>
              </a:rPr>
              <a:t>Building Healing       Communities g</a:t>
            </a:r>
            <a:r>
              <a:rPr lang="en-US" sz="1600" dirty="0">
                <a:solidFill>
                  <a:schemeClr val="bg1"/>
                </a:solidFill>
                <a:latin typeface="Century Gothic" panose="020B0502020202020204" pitchFamily="34" charset="0"/>
              </a:rPr>
              <a:t>uide</a:t>
            </a:r>
            <a:r>
              <a:rPr lang="en-US" sz="1600" i="1" dirty="0">
                <a:solidFill>
                  <a:schemeClr val="bg1"/>
                </a:solidFill>
                <a:latin typeface="Century Gothic" panose="020B0502020202020204" pitchFamily="34" charset="0"/>
              </a:rPr>
              <a:t> </a:t>
            </a:r>
            <a:r>
              <a:rPr lang="en-US" sz="1600" dirty="0">
                <a:solidFill>
                  <a:schemeClr val="bg1"/>
                </a:solidFill>
                <a:latin typeface="Century Gothic" panose="020B0502020202020204" pitchFamily="34" charset="0"/>
              </a:rPr>
              <a:t>(given upon completion of Facilitator Training Part 2) </a:t>
            </a:r>
          </a:p>
          <a:p>
            <a:pPr lvl="1"/>
            <a:endParaRPr lang="en-US" sz="3200" dirty="0">
              <a:solidFill>
                <a:schemeClr val="bg1"/>
              </a:solidFill>
              <a:latin typeface="Century Gothic" panose="020B0502020202020204" pitchFamily="34" charset="0"/>
            </a:endParaRPr>
          </a:p>
          <a:p>
            <a:pPr lvl="1"/>
            <a:r>
              <a:rPr lang="en-US" sz="2000" dirty="0">
                <a:solidFill>
                  <a:schemeClr val="bg1"/>
                </a:solidFill>
                <a:latin typeface="Century Gothic" panose="020B0502020202020204" pitchFamily="34" charset="0"/>
              </a:rPr>
              <a:t>• Over-</a:t>
            </a:r>
            <a:r>
              <a:rPr lang="en-US" sz="2000" dirty="0" err="1">
                <a:solidFill>
                  <a:schemeClr val="bg1"/>
                </a:solidFill>
                <a:latin typeface="Century Gothic" panose="020B0502020202020204" pitchFamily="34" charset="0"/>
              </a:rPr>
              <a:t>Spiritualizer</a:t>
            </a:r>
            <a:r>
              <a:rPr lang="en-US" sz="2000" dirty="0">
                <a:solidFill>
                  <a:schemeClr val="bg1"/>
                </a:solidFill>
                <a:latin typeface="Century Gothic" panose="020B0502020202020204" pitchFamily="34" charset="0"/>
              </a:rPr>
              <a:t> </a:t>
            </a:r>
          </a:p>
          <a:p>
            <a:pPr lvl="1"/>
            <a:r>
              <a:rPr lang="en-US" sz="2000" dirty="0">
                <a:solidFill>
                  <a:schemeClr val="bg1"/>
                </a:solidFill>
                <a:latin typeface="Century Gothic" panose="020B0502020202020204" pitchFamily="34" charset="0"/>
              </a:rPr>
              <a:t>• Complainer</a:t>
            </a:r>
            <a:br>
              <a:rPr lang="en-US" sz="2000" dirty="0">
                <a:solidFill>
                  <a:schemeClr val="bg1"/>
                </a:solidFill>
                <a:latin typeface="Century Gothic" panose="020B0502020202020204" pitchFamily="34" charset="0"/>
              </a:rPr>
            </a:br>
            <a:r>
              <a:rPr lang="en-US" sz="2000" dirty="0">
                <a:solidFill>
                  <a:schemeClr val="bg1"/>
                </a:solidFill>
                <a:latin typeface="Century Gothic" panose="020B0502020202020204" pitchFamily="34" charset="0"/>
              </a:rPr>
              <a:t>• Non-Participants </a:t>
            </a:r>
          </a:p>
          <a:p>
            <a:pPr lvl="1"/>
            <a:r>
              <a:rPr lang="en-US" sz="2000" dirty="0">
                <a:solidFill>
                  <a:schemeClr val="bg1"/>
                </a:solidFill>
                <a:latin typeface="Century Gothic" panose="020B0502020202020204" pitchFamily="34" charset="0"/>
              </a:rPr>
              <a:t>• Cross-Talker </a:t>
            </a:r>
            <a:endParaRPr lang="en-US" sz="3200" dirty="0">
              <a:solidFill>
                <a:schemeClr val="bg1"/>
              </a:solidFill>
              <a:latin typeface="Century Gothic" panose="020B0502020202020204" pitchFamily="34" charset="0"/>
            </a:endParaRPr>
          </a:p>
          <a:p>
            <a:pPr lvl="1"/>
            <a:r>
              <a:rPr lang="en-US" sz="2000" dirty="0">
                <a:solidFill>
                  <a:schemeClr val="bg1"/>
                </a:solidFill>
                <a:latin typeface="Century Gothic" panose="020B0502020202020204" pitchFamily="34" charset="0"/>
              </a:rPr>
              <a:t>• Rescuer </a:t>
            </a:r>
            <a:endParaRPr lang="en-US" sz="3200" dirty="0">
              <a:solidFill>
                <a:schemeClr val="bg1"/>
              </a:solidFill>
              <a:effectLst/>
              <a:latin typeface="Century Gothic" panose="020B0502020202020204" pitchFamily="34" charset="0"/>
            </a:endParaRPr>
          </a:p>
        </p:txBody>
      </p:sp>
    </p:spTree>
    <p:extLst>
      <p:ext uri="{BB962C8B-B14F-4D97-AF65-F5344CB8AC3E}">
        <p14:creationId xmlns:p14="http://schemas.microsoft.com/office/powerpoint/2010/main" val="3432993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1984"/>
            <a:ext cx="8064896"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dirty="0">
                <a:solidFill>
                  <a:schemeClr val="bg1"/>
                </a:solidFill>
                <a:latin typeface="Century Gothic" panose="020B0502020202020204" pitchFamily="34" charset="0"/>
                <a:cs typeface="Arial" pitchFamily="34" charset="0"/>
              </a:rPr>
              <a:t>The Importance of Closing Well</a:t>
            </a:r>
            <a:endParaRPr lang="ko-KR" altLang="en-US" sz="3600" dirty="0">
              <a:solidFill>
                <a:schemeClr val="bg1"/>
              </a:solidFill>
              <a:latin typeface="Century Gothic" panose="020B0502020202020204" pitchFamily="34" charset="0"/>
              <a:cs typeface="Arial" pitchFamily="34" charset="0"/>
            </a:endParaRPr>
          </a:p>
        </p:txBody>
      </p:sp>
      <p:sp>
        <p:nvSpPr>
          <p:cNvPr id="4" name="Text Placeholder 1">
            <a:extLst>
              <a:ext uri="{FF2B5EF4-FFF2-40B4-BE49-F238E27FC236}">
                <a16:creationId xmlns:a16="http://schemas.microsoft.com/office/drawing/2014/main" id="{20D151E1-2B6F-304F-9B7C-0553786A4C28}"/>
              </a:ext>
            </a:extLst>
          </p:cNvPr>
          <p:cNvSpPr txBox="1">
            <a:spLocks/>
          </p:cNvSpPr>
          <p:nvPr/>
        </p:nvSpPr>
        <p:spPr>
          <a:xfrm>
            <a:off x="29260" y="49642"/>
            <a:ext cx="9114739" cy="7939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spc="600" dirty="0">
                <a:solidFill>
                  <a:srgbClr val="D0E491"/>
                </a:solidFill>
                <a:latin typeface="Century Gothic" panose="020B0502020202020204" pitchFamily="34" charset="0"/>
                <a:cs typeface="Arial" pitchFamily="34" charset="0"/>
              </a:rPr>
              <a:t>AFTER GROUP</a:t>
            </a:r>
            <a:endParaRPr lang="ko-KR" altLang="en-US" sz="2800" b="1" spc="600" dirty="0">
              <a:solidFill>
                <a:srgbClr val="D0E491"/>
              </a:solidFill>
              <a:latin typeface="Century Gothic" panose="020B0502020202020204" pitchFamily="34" charset="0"/>
              <a:cs typeface="Arial" pitchFamily="34" charset="0"/>
            </a:endParaRPr>
          </a:p>
        </p:txBody>
      </p:sp>
      <p:cxnSp>
        <p:nvCxnSpPr>
          <p:cNvPr id="3" name="Straight Connector 2">
            <a:extLst>
              <a:ext uri="{FF2B5EF4-FFF2-40B4-BE49-F238E27FC236}">
                <a16:creationId xmlns:a16="http://schemas.microsoft.com/office/drawing/2014/main" id="{F8A1612A-5E9F-E44B-8276-3F297FDCE92C}"/>
              </a:ext>
            </a:extLst>
          </p:cNvPr>
          <p:cNvCxnSpPr/>
          <p:nvPr/>
        </p:nvCxnSpPr>
        <p:spPr>
          <a:xfrm>
            <a:off x="539552" y="555526"/>
            <a:ext cx="799288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535422-9545-064D-B9BF-EBAB15266757}"/>
              </a:ext>
            </a:extLst>
          </p:cNvPr>
          <p:cNvSpPr txBox="1"/>
          <p:nvPr/>
        </p:nvSpPr>
        <p:spPr>
          <a:xfrm>
            <a:off x="539552" y="1563638"/>
            <a:ext cx="8208912"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Identify </a:t>
            </a:r>
            <a:r>
              <a:rPr lang="en-US" sz="2000" u="sng" dirty="0">
                <a:solidFill>
                  <a:schemeClr val="bg1"/>
                </a:solidFill>
                <a:latin typeface="Century Gothic" panose="020B0502020202020204" pitchFamily="34" charset="0"/>
              </a:rPr>
              <a:t>potential</a:t>
            </a:r>
            <a:r>
              <a:rPr lang="en-US" sz="2000" dirty="0">
                <a:solidFill>
                  <a:schemeClr val="bg1"/>
                </a:solidFill>
                <a:latin typeface="Century Gothic" panose="020B0502020202020204" pitchFamily="34" charset="0"/>
              </a:rPr>
              <a:t> facilitators and communicate to your group coordinator </a:t>
            </a:r>
          </a:p>
          <a:p>
            <a:pPr marL="800100" lvl="1" indent="-342900">
              <a:buFont typeface="Wingdings" pitchFamily="2" charset="2"/>
              <a:buChar char="ü"/>
            </a:pPr>
            <a:r>
              <a:rPr lang="en-US" sz="2000" dirty="0">
                <a:solidFill>
                  <a:schemeClr val="bg1"/>
                </a:solidFill>
                <a:latin typeface="Century Gothic" panose="020B0502020202020204" pitchFamily="34" charset="0"/>
              </a:rPr>
              <a:t>Demonstrated healthy boundaries </a:t>
            </a:r>
          </a:p>
          <a:p>
            <a:pPr marL="800100" lvl="1" indent="-342900">
              <a:buFont typeface="Wingdings" pitchFamily="2" charset="2"/>
              <a:buChar char="ü"/>
            </a:pPr>
            <a:r>
              <a:rPr lang="en-US" sz="2000" dirty="0">
                <a:solidFill>
                  <a:schemeClr val="bg1"/>
                </a:solidFill>
                <a:latin typeface="Century Gothic" panose="020B0502020202020204" pitchFamily="34" charset="0"/>
              </a:rPr>
              <a:t>Connected personally to curriculum and small group         environment </a:t>
            </a:r>
          </a:p>
          <a:p>
            <a:pPr marL="800100" lvl="1" indent="-342900">
              <a:buFont typeface="Wingdings" pitchFamily="2" charset="2"/>
              <a:buChar char="ü"/>
            </a:pPr>
            <a:r>
              <a:rPr lang="en-US" sz="2000" dirty="0">
                <a:solidFill>
                  <a:schemeClr val="bg1"/>
                </a:solidFill>
                <a:latin typeface="Century Gothic" panose="020B0502020202020204" pitchFamily="34" charset="0"/>
              </a:rPr>
              <a:t>Was able to stay current in the reading and writing              homework </a:t>
            </a:r>
          </a:p>
          <a:p>
            <a:pPr marL="800100" lvl="1" indent="-342900">
              <a:buFont typeface="Wingdings" pitchFamily="2" charset="2"/>
              <a:buChar char="ü"/>
            </a:pPr>
            <a:r>
              <a:rPr lang="en-US" sz="2000" dirty="0">
                <a:solidFill>
                  <a:schemeClr val="bg1"/>
                </a:solidFill>
                <a:latin typeface="Century Gothic" panose="020B0502020202020204" pitchFamily="34" charset="0"/>
              </a:rPr>
              <a:t>Articulates well to the group</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Process the overall experience with all facilitators</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Go over program evaluation forms with site coordinator </a:t>
            </a:r>
          </a:p>
        </p:txBody>
      </p:sp>
    </p:spTree>
    <p:extLst>
      <p:ext uri="{BB962C8B-B14F-4D97-AF65-F5344CB8AC3E}">
        <p14:creationId xmlns:p14="http://schemas.microsoft.com/office/powerpoint/2010/main" val="35663223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851670"/>
            <a:ext cx="7886700" cy="994172"/>
          </a:xfrm>
        </p:spPr>
        <p:txBody>
          <a:bodyPr/>
          <a:lstStyle/>
          <a:p>
            <a:pPr algn="ctr"/>
            <a:r>
              <a:rPr lang="en-US" dirty="0">
                <a:solidFill>
                  <a:srgbClr val="233E90"/>
                </a:solidFill>
                <a:latin typeface="Century Gothic" panose="020B0502020202020204" pitchFamily="34" charset="0"/>
              </a:rPr>
              <a:t>So, am I a facilitator now? </a:t>
            </a:r>
          </a:p>
        </p:txBody>
      </p:sp>
      <p:sp>
        <p:nvSpPr>
          <p:cNvPr id="3" name="Content Placeholder 2"/>
          <p:cNvSpPr>
            <a:spLocks noGrp="1"/>
          </p:cNvSpPr>
          <p:nvPr>
            <p:ph idx="1"/>
          </p:nvPr>
        </p:nvSpPr>
        <p:spPr>
          <a:xfrm>
            <a:off x="510266" y="2845842"/>
            <a:ext cx="8123466" cy="994172"/>
          </a:xfrm>
        </p:spPr>
        <p:txBody>
          <a:bodyPr anchor="ctr">
            <a:noAutofit/>
          </a:bodyPr>
          <a:lstStyle/>
          <a:p>
            <a:pPr marL="0" indent="0" algn="ctr">
              <a:buNone/>
            </a:pPr>
            <a:r>
              <a:rPr lang="en-US" sz="2000" b="1" spc="300" dirty="0">
                <a:latin typeface="Century Gothic" panose="020B0502020202020204" pitchFamily="34" charset="0"/>
              </a:rPr>
              <a:t>(Hint: Just one more step!) </a:t>
            </a:r>
            <a:endParaRPr lang="en-US" sz="2000" spc="300" dirty="0">
              <a:latin typeface="Century Gothic" panose="020B0502020202020204" pitchFamily="34" charset="0"/>
            </a:endParaRPr>
          </a:p>
        </p:txBody>
      </p:sp>
      <p:sp>
        <p:nvSpPr>
          <p:cNvPr id="5" name="Rectangle 4">
            <a:extLst>
              <a:ext uri="{FF2B5EF4-FFF2-40B4-BE49-F238E27FC236}">
                <a16:creationId xmlns:a16="http://schemas.microsoft.com/office/drawing/2014/main" id="{24BD4AA6-87DB-E64C-A4B6-08B94948204D}"/>
              </a:ext>
            </a:extLst>
          </p:cNvPr>
          <p:cNvSpPr/>
          <p:nvPr/>
        </p:nvSpPr>
        <p:spPr>
          <a:xfrm>
            <a:off x="395536" y="411510"/>
            <a:ext cx="8310206" cy="4320480"/>
          </a:xfrm>
          <a:prstGeom prst="rect">
            <a:avLst/>
          </a:prstGeom>
          <a:noFill/>
          <a:ln w="12700">
            <a:solidFill>
              <a:srgbClr val="81B05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15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2E2E34-9FCC-A04C-8048-06C293CC7141}"/>
              </a:ext>
            </a:extLst>
          </p:cNvPr>
          <p:cNvSpPr>
            <a:spLocks noGrp="1"/>
          </p:cNvSpPr>
          <p:nvPr>
            <p:ph type="body" sz="quarter" idx="11"/>
          </p:nvPr>
        </p:nvSpPr>
        <p:spPr>
          <a:xfrm>
            <a:off x="0" y="1059582"/>
            <a:ext cx="9144000" cy="288032"/>
          </a:xfrm>
        </p:spPr>
        <p:txBody>
          <a:bodyPr/>
          <a:lstStyle/>
          <a:p>
            <a:r>
              <a:rPr lang="en-US" sz="2400" dirty="0">
                <a:latin typeface="Century Gothic" panose="020B0502020202020204" pitchFamily="34" charset="0"/>
              </a:rPr>
              <a:t>Who We Are and What We Do</a:t>
            </a:r>
          </a:p>
        </p:txBody>
      </p:sp>
      <p:sp>
        <p:nvSpPr>
          <p:cNvPr id="4" name="Text Placeholder 1">
            <a:extLst>
              <a:ext uri="{FF2B5EF4-FFF2-40B4-BE49-F238E27FC236}">
                <a16:creationId xmlns:a16="http://schemas.microsoft.com/office/drawing/2014/main" id="{79C0282C-1160-994B-9F63-B1251F9205F3}"/>
              </a:ext>
            </a:extLst>
          </p:cNvPr>
          <p:cNvSpPr txBox="1">
            <a:spLocks/>
          </p:cNvSpPr>
          <p:nvPr/>
        </p:nvSpPr>
        <p:spPr>
          <a:xfrm>
            <a:off x="0" y="339502"/>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5400" dirty="0">
                <a:latin typeface="Century Gothic" panose="020B0502020202020204" pitchFamily="34" charset="0"/>
              </a:rPr>
              <a:t>Part 1</a:t>
            </a:r>
            <a:endParaRPr lang="ko-KR" altLang="en-US" sz="5400" dirty="0">
              <a:latin typeface="Century Gothic" panose="020B0502020202020204" pitchFamily="34" charset="0"/>
            </a:endParaRPr>
          </a:p>
        </p:txBody>
      </p:sp>
      <p:sp>
        <p:nvSpPr>
          <p:cNvPr id="6" name="TextBox 5">
            <a:extLst>
              <a:ext uri="{FF2B5EF4-FFF2-40B4-BE49-F238E27FC236}">
                <a16:creationId xmlns:a16="http://schemas.microsoft.com/office/drawing/2014/main" id="{78994644-855E-2746-A335-B10E369A8936}"/>
              </a:ext>
            </a:extLst>
          </p:cNvPr>
          <p:cNvSpPr txBox="1"/>
          <p:nvPr/>
        </p:nvSpPr>
        <p:spPr>
          <a:xfrm>
            <a:off x="1500975" y="2683247"/>
            <a:ext cx="6192688"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Century Gothic" panose="020B0502020202020204" pitchFamily="34" charset="0"/>
                <a:cs typeface="Arial" pitchFamily="34" charset="0"/>
              </a:rPr>
              <a:t>Change is possible! </a:t>
            </a:r>
          </a:p>
        </p:txBody>
      </p:sp>
      <p:sp>
        <p:nvSpPr>
          <p:cNvPr id="7" name="TextBox 6">
            <a:extLst>
              <a:ext uri="{FF2B5EF4-FFF2-40B4-BE49-F238E27FC236}">
                <a16:creationId xmlns:a16="http://schemas.microsoft.com/office/drawing/2014/main" id="{D9C0C8B1-26E8-DF47-8619-8F870EC2C0F4}"/>
              </a:ext>
            </a:extLst>
          </p:cNvPr>
          <p:cNvSpPr txBox="1"/>
          <p:nvPr/>
        </p:nvSpPr>
        <p:spPr>
          <a:xfrm>
            <a:off x="2890498" y="2209087"/>
            <a:ext cx="745399" cy="1569660"/>
          </a:xfrm>
          <a:prstGeom prst="rect">
            <a:avLst/>
          </a:prstGeom>
          <a:noFill/>
        </p:spPr>
        <p:txBody>
          <a:bodyPr wrap="square" rtlCol="0">
            <a:spAutoFit/>
          </a:bodyPr>
          <a:lstStyle/>
          <a:p>
            <a:pPr algn="ctr"/>
            <a:r>
              <a:rPr lang="en-US" altLang="ko-KR" sz="9600" b="1" dirty="0">
                <a:solidFill>
                  <a:schemeClr val="accent1"/>
                </a:solidFill>
                <a:latin typeface="Arial" pitchFamily="34" charset="0"/>
                <a:cs typeface="Arial" pitchFamily="34" charset="0"/>
              </a:rPr>
              <a:t>“</a:t>
            </a:r>
            <a:endParaRPr lang="ko-KR" altLang="en-US" sz="9600" b="1" dirty="0">
              <a:solidFill>
                <a:schemeClr val="accent1"/>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C2D5F40-80B0-0F45-9690-3BA7BFC75C6E}"/>
              </a:ext>
            </a:extLst>
          </p:cNvPr>
          <p:cNvSpPr txBox="1"/>
          <p:nvPr/>
        </p:nvSpPr>
        <p:spPr>
          <a:xfrm rot="10800000">
            <a:off x="5508104" y="1898417"/>
            <a:ext cx="745399" cy="1569660"/>
          </a:xfrm>
          <a:prstGeom prst="rect">
            <a:avLst/>
          </a:prstGeom>
          <a:noFill/>
        </p:spPr>
        <p:txBody>
          <a:bodyPr wrap="square" rtlCol="0">
            <a:spAutoFit/>
          </a:bodyPr>
          <a:lstStyle/>
          <a:p>
            <a:pPr algn="ctr"/>
            <a:r>
              <a:rPr lang="en-US" altLang="ko-KR" sz="9600" b="1" dirty="0">
                <a:solidFill>
                  <a:schemeClr val="accent1"/>
                </a:solidFill>
                <a:latin typeface="Arial" pitchFamily="34" charset="0"/>
                <a:cs typeface="Arial" pitchFamily="34" charset="0"/>
              </a:rPr>
              <a:t>“</a:t>
            </a:r>
            <a:endParaRPr lang="ko-KR" altLang="en-US" sz="9600" b="1" dirty="0">
              <a:solidFill>
                <a:schemeClr val="accent1"/>
              </a:solidFill>
              <a:latin typeface="Arial" pitchFamily="34" charset="0"/>
              <a:cs typeface="Arial" pitchFamily="34" charset="0"/>
            </a:endParaRPr>
          </a:p>
        </p:txBody>
      </p:sp>
      <p:sp>
        <p:nvSpPr>
          <p:cNvPr id="9" name="TextBox 8">
            <a:extLst>
              <a:ext uri="{FF2B5EF4-FFF2-40B4-BE49-F238E27FC236}">
                <a16:creationId xmlns:a16="http://schemas.microsoft.com/office/drawing/2014/main" id="{86FFD765-CDC9-DB46-8166-BCF2F12F46B9}"/>
              </a:ext>
            </a:extLst>
          </p:cNvPr>
          <p:cNvSpPr txBox="1"/>
          <p:nvPr/>
        </p:nvSpPr>
        <p:spPr>
          <a:xfrm>
            <a:off x="1475656" y="3637355"/>
            <a:ext cx="6192688" cy="584775"/>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Century Gothic" panose="020B0502020202020204" pitchFamily="34" charset="0"/>
                <a:cs typeface="Arial" pitchFamily="34" charset="0"/>
              </a:rPr>
              <a:t>Scott Reall</a:t>
            </a:r>
          </a:p>
          <a:p>
            <a:pPr algn="ctr"/>
            <a:r>
              <a:rPr lang="en-US" altLang="ko-KR" sz="1600" dirty="0">
                <a:solidFill>
                  <a:schemeClr val="tx1">
                    <a:lumMod val="75000"/>
                    <a:lumOff val="25000"/>
                  </a:schemeClr>
                </a:solidFill>
                <a:latin typeface="Century Gothic" panose="020B0502020202020204" pitchFamily="34" charset="0"/>
                <a:cs typeface="Arial" pitchFamily="34" charset="0"/>
              </a:rPr>
              <a:t>Founder, Restore Small Groups</a:t>
            </a:r>
          </a:p>
        </p:txBody>
      </p:sp>
    </p:spTree>
    <p:extLst>
      <p:ext uri="{BB962C8B-B14F-4D97-AF65-F5344CB8AC3E}">
        <p14:creationId xmlns:p14="http://schemas.microsoft.com/office/powerpoint/2010/main" val="10985671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BD8475B5-9BDE-BC4F-A0FA-55E9F220717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104" r="1104"/>
          <a:stretch>
            <a:fillRect/>
          </a:stretch>
        </p:blipFill>
        <p:spPr/>
      </p:pic>
      <p:sp>
        <p:nvSpPr>
          <p:cNvPr id="2" name="Text Placeholder 1"/>
          <p:cNvSpPr>
            <a:spLocks noGrp="1"/>
          </p:cNvSpPr>
          <p:nvPr>
            <p:ph type="body" sz="quarter" idx="10"/>
          </p:nvPr>
        </p:nvSpPr>
        <p:spPr>
          <a:xfrm>
            <a:off x="0" y="339502"/>
            <a:ext cx="9144000" cy="576064"/>
          </a:xfrm>
        </p:spPr>
        <p:txBody>
          <a:bodyPr/>
          <a:lstStyle/>
          <a:p>
            <a:r>
              <a:rPr lang="en-US" altLang="ko-KR" dirty="0">
                <a:latin typeface="Century Gothic" panose="020B0502020202020204" pitchFamily="34" charset="0"/>
              </a:rPr>
              <a:t>Developing as a Facilitator</a:t>
            </a:r>
            <a:endParaRPr lang="ko-KR" altLang="en-US" dirty="0">
              <a:latin typeface="Century Gothic" panose="020B0502020202020204" pitchFamily="34" charset="0"/>
            </a:endParaRPr>
          </a:p>
        </p:txBody>
      </p:sp>
      <p:sp>
        <p:nvSpPr>
          <p:cNvPr id="11" name="TextBox 10"/>
          <p:cNvSpPr txBox="1"/>
          <p:nvPr/>
        </p:nvSpPr>
        <p:spPr>
          <a:xfrm>
            <a:off x="467544" y="1282807"/>
            <a:ext cx="3505876" cy="461665"/>
          </a:xfrm>
          <a:prstGeom prst="rect">
            <a:avLst/>
          </a:prstGeom>
          <a:noFill/>
        </p:spPr>
        <p:txBody>
          <a:bodyPr wrap="square" rtlCol="0">
            <a:spAutoFit/>
          </a:bodyPr>
          <a:lstStyle/>
          <a:p>
            <a:r>
              <a:rPr lang="en-US" altLang="ko-KR" sz="2400" b="1" dirty="0">
                <a:solidFill>
                  <a:schemeClr val="accent1"/>
                </a:solidFill>
                <a:latin typeface="Century Gothic" panose="020B0502020202020204" pitchFamily="34" charset="0"/>
                <a:cs typeface="Arial" pitchFamily="34" charset="0"/>
              </a:rPr>
              <a:t>REQUIREMENTS</a:t>
            </a:r>
            <a:endParaRPr lang="en-US" altLang="ko-KR" sz="2400" dirty="0">
              <a:solidFill>
                <a:schemeClr val="tx1">
                  <a:lumMod val="75000"/>
                  <a:lumOff val="25000"/>
                </a:schemeClr>
              </a:solidFill>
              <a:latin typeface="Century Gothic" panose="020B0502020202020204" pitchFamily="34" charset="0"/>
              <a:cs typeface="Arial" pitchFamily="34" charset="0"/>
            </a:endParaRPr>
          </a:p>
        </p:txBody>
      </p:sp>
      <p:sp>
        <p:nvSpPr>
          <p:cNvPr id="10" name="Rectangle 9">
            <a:extLst>
              <a:ext uri="{FF2B5EF4-FFF2-40B4-BE49-F238E27FC236}">
                <a16:creationId xmlns:a16="http://schemas.microsoft.com/office/drawing/2014/main" id="{A4D09CCA-47D6-7142-A571-7CC15E057B35}"/>
              </a:ext>
            </a:extLst>
          </p:cNvPr>
          <p:cNvSpPr/>
          <p:nvPr/>
        </p:nvSpPr>
        <p:spPr>
          <a:xfrm>
            <a:off x="467544" y="3291830"/>
            <a:ext cx="3312368" cy="1152128"/>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88034" y="1817405"/>
            <a:ext cx="3003846" cy="2554545"/>
          </a:xfrm>
          <a:prstGeom prst="rect">
            <a:avLst/>
          </a:prstGeom>
          <a:noFill/>
        </p:spPr>
        <p:txBody>
          <a:bodyPr wrap="square" rtlCol="0">
            <a:spAutoFit/>
          </a:bodyPr>
          <a:lstStyle/>
          <a:p>
            <a:pPr marL="342900" indent="-342900">
              <a:buFont typeface="Wingdings" pitchFamily="2" charset="2"/>
              <a:buChar char="ü"/>
            </a:pPr>
            <a:r>
              <a:rPr lang="en-US" altLang="ko-KR" sz="2000" dirty="0">
                <a:solidFill>
                  <a:schemeClr val="tx1">
                    <a:lumMod val="75000"/>
                    <a:lumOff val="25000"/>
                  </a:schemeClr>
                </a:solidFill>
                <a:latin typeface="Century Gothic" panose="020B0502020202020204" pitchFamily="34" charset="0"/>
                <a:cs typeface="Arial" pitchFamily="34" charset="0"/>
              </a:rPr>
              <a:t>Complete Intro to Mission &amp; Facilitation Training</a:t>
            </a:r>
          </a:p>
          <a:p>
            <a:pPr marL="342900" indent="-342900">
              <a:buFont typeface="Wingdings" pitchFamily="2" charset="2"/>
              <a:buChar char="q"/>
            </a:pPr>
            <a:endParaRPr lang="en-US" altLang="ko-KR" sz="2000" dirty="0">
              <a:solidFill>
                <a:schemeClr val="tx1">
                  <a:lumMod val="75000"/>
                  <a:lumOff val="25000"/>
                </a:schemeClr>
              </a:solidFill>
              <a:latin typeface="Century Gothic" panose="020B0502020202020204" pitchFamily="34" charset="0"/>
              <a:cs typeface="Arial" pitchFamily="34" charset="0"/>
            </a:endParaRPr>
          </a:p>
          <a:p>
            <a:pPr marL="342900" indent="-342900">
              <a:buFont typeface="Wingdings" pitchFamily="2" charset="2"/>
              <a:buChar char="q"/>
            </a:pPr>
            <a:r>
              <a:rPr lang="en-US" altLang="ko-KR" sz="2000" dirty="0">
                <a:solidFill>
                  <a:schemeClr val="bg1"/>
                </a:solidFill>
                <a:latin typeface="Century Gothic" panose="020B0502020202020204" pitchFamily="34" charset="0"/>
                <a:cs typeface="Arial" pitchFamily="34" charset="0"/>
              </a:rPr>
              <a:t>Complete Journey to Freedom Curriculum Intensive Training</a:t>
            </a:r>
          </a:p>
        </p:txBody>
      </p:sp>
    </p:spTree>
    <p:extLst>
      <p:ext uri="{BB962C8B-B14F-4D97-AF65-F5344CB8AC3E}">
        <p14:creationId xmlns:p14="http://schemas.microsoft.com/office/powerpoint/2010/main" val="2311712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BD8475B5-9BDE-BC4F-A0FA-55E9F220717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104" r="1104"/>
          <a:stretch>
            <a:fillRect/>
          </a:stretch>
        </p:blipFill>
        <p:spPr/>
      </p:pic>
      <p:sp>
        <p:nvSpPr>
          <p:cNvPr id="2" name="Text Placeholder 1"/>
          <p:cNvSpPr>
            <a:spLocks noGrp="1"/>
          </p:cNvSpPr>
          <p:nvPr>
            <p:ph type="body" sz="quarter" idx="10"/>
          </p:nvPr>
        </p:nvSpPr>
        <p:spPr>
          <a:xfrm>
            <a:off x="0" y="339502"/>
            <a:ext cx="9144000" cy="576064"/>
          </a:xfrm>
        </p:spPr>
        <p:txBody>
          <a:bodyPr/>
          <a:lstStyle/>
          <a:p>
            <a:r>
              <a:rPr lang="en-US" altLang="ko-KR" dirty="0">
                <a:latin typeface="Century Gothic" panose="020B0502020202020204" pitchFamily="34" charset="0"/>
              </a:rPr>
              <a:t>Developing as a Facilitator</a:t>
            </a:r>
            <a:endParaRPr lang="ko-KR" altLang="en-US" dirty="0">
              <a:latin typeface="Century Gothic" panose="020B0502020202020204" pitchFamily="34" charset="0"/>
            </a:endParaRPr>
          </a:p>
        </p:txBody>
      </p:sp>
      <p:sp>
        <p:nvSpPr>
          <p:cNvPr id="11" name="TextBox 10"/>
          <p:cNvSpPr txBox="1"/>
          <p:nvPr/>
        </p:nvSpPr>
        <p:spPr>
          <a:xfrm>
            <a:off x="467544" y="1282807"/>
            <a:ext cx="3505876" cy="461665"/>
          </a:xfrm>
          <a:prstGeom prst="rect">
            <a:avLst/>
          </a:prstGeom>
          <a:noFill/>
        </p:spPr>
        <p:txBody>
          <a:bodyPr wrap="square" rtlCol="0">
            <a:spAutoFit/>
          </a:bodyPr>
          <a:lstStyle/>
          <a:p>
            <a:r>
              <a:rPr lang="en-US" altLang="ko-KR" sz="2400" b="1" dirty="0">
                <a:solidFill>
                  <a:schemeClr val="accent1"/>
                </a:solidFill>
                <a:latin typeface="Century Gothic" panose="020B0502020202020204" pitchFamily="34" charset="0"/>
                <a:cs typeface="Arial" pitchFamily="34" charset="0"/>
              </a:rPr>
              <a:t>RECOMMENDATIONS</a:t>
            </a:r>
            <a:endParaRPr lang="en-US" altLang="ko-KR" sz="2400" dirty="0">
              <a:solidFill>
                <a:schemeClr val="tx1">
                  <a:lumMod val="75000"/>
                  <a:lumOff val="25000"/>
                </a:schemeClr>
              </a:solidFill>
              <a:latin typeface="Century Gothic" panose="020B0502020202020204" pitchFamily="34" charset="0"/>
              <a:cs typeface="Arial" pitchFamily="34" charset="0"/>
            </a:endParaRPr>
          </a:p>
        </p:txBody>
      </p:sp>
      <p:sp>
        <p:nvSpPr>
          <p:cNvPr id="10" name="Rectangle 9">
            <a:extLst>
              <a:ext uri="{FF2B5EF4-FFF2-40B4-BE49-F238E27FC236}">
                <a16:creationId xmlns:a16="http://schemas.microsoft.com/office/drawing/2014/main" id="{A4D09CCA-47D6-7142-A571-7CC15E057B35}"/>
              </a:ext>
            </a:extLst>
          </p:cNvPr>
          <p:cNvSpPr/>
          <p:nvPr/>
        </p:nvSpPr>
        <p:spPr>
          <a:xfrm>
            <a:off x="467544" y="3291830"/>
            <a:ext cx="3312368" cy="1152128"/>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88034" y="1817405"/>
            <a:ext cx="3003846" cy="1323439"/>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solidFill>
                  <a:schemeClr val="tx1">
                    <a:lumMod val="75000"/>
                    <a:lumOff val="25000"/>
                  </a:schemeClr>
                </a:solidFill>
                <a:latin typeface="Century Gothic" panose="020B0502020202020204" pitchFamily="34" charset="0"/>
                <a:cs typeface="Arial" pitchFamily="34" charset="0"/>
              </a:rPr>
              <a:t>Facilitate a minimum of once annually</a:t>
            </a:r>
          </a:p>
          <a:p>
            <a:endParaRPr lang="en-US" altLang="ko-KR" sz="2000" dirty="0">
              <a:solidFill>
                <a:schemeClr val="tx1">
                  <a:lumMod val="75000"/>
                  <a:lumOff val="25000"/>
                </a:schemeClr>
              </a:solidFill>
              <a:latin typeface="Century Gothic" panose="020B0502020202020204" pitchFamily="34" charset="0"/>
              <a:cs typeface="Arial" pitchFamily="34" charset="0"/>
            </a:endParaRPr>
          </a:p>
        </p:txBody>
      </p:sp>
    </p:spTree>
    <p:extLst>
      <p:ext uri="{BB962C8B-B14F-4D97-AF65-F5344CB8AC3E}">
        <p14:creationId xmlns:p14="http://schemas.microsoft.com/office/powerpoint/2010/main" val="2320282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7768" y="3723878"/>
            <a:ext cx="8748464" cy="576064"/>
          </a:xfrm>
        </p:spPr>
        <p:txBody>
          <a:bodyPr/>
          <a:lstStyle/>
          <a:p>
            <a:pPr algn="ctr"/>
            <a:r>
              <a:rPr lang="en-US" altLang="ko-KR" sz="6000" b="1" dirty="0">
                <a:solidFill>
                  <a:srgbClr val="2D53A2"/>
                </a:solidFill>
                <a:latin typeface="Century Gothic" panose="020B0502020202020204" pitchFamily="34" charset="0"/>
              </a:rPr>
              <a:t>Questions? </a:t>
            </a:r>
          </a:p>
        </p:txBody>
      </p:sp>
      <p:pic>
        <p:nvPicPr>
          <p:cNvPr id="21" name="Picture Placeholder 20">
            <a:extLst>
              <a:ext uri="{FF2B5EF4-FFF2-40B4-BE49-F238E27FC236}">
                <a16:creationId xmlns:a16="http://schemas.microsoft.com/office/drawing/2014/main" id="{FC16D035-175E-FC4F-85C5-9103FFD35922}"/>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t="21732" b="21732"/>
          <a:stretch>
            <a:fillRect/>
          </a:stretch>
        </p:blipFill>
        <p:spPr/>
      </p:pic>
      <p:pic>
        <p:nvPicPr>
          <p:cNvPr id="19" name="Picture Placeholder 18">
            <a:extLst>
              <a:ext uri="{FF2B5EF4-FFF2-40B4-BE49-F238E27FC236}">
                <a16:creationId xmlns:a16="http://schemas.microsoft.com/office/drawing/2014/main" id="{D9C1BDD9-65C1-5C44-A182-23DBB93ADC53}"/>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t="26184" b="26184"/>
          <a:stretch>
            <a:fillRect/>
          </a:stretch>
        </p:blipFill>
        <p:spPr/>
      </p:pic>
      <p:pic>
        <p:nvPicPr>
          <p:cNvPr id="13" name="Picture Placeholder 12">
            <a:extLst>
              <a:ext uri="{FF2B5EF4-FFF2-40B4-BE49-F238E27FC236}">
                <a16:creationId xmlns:a16="http://schemas.microsoft.com/office/drawing/2014/main" id="{16D8B5E1-5F10-2C48-9D4C-CF117B595A0C}"/>
              </a:ext>
            </a:extLst>
          </p:cNvPr>
          <p:cNvPicPr>
            <a:picLocks noGrp="1" noChangeAspect="1"/>
          </p:cNvPicPr>
          <p:nvPr>
            <p:ph type="pic" idx="15"/>
          </p:nvPr>
        </p:nvPicPr>
        <p:blipFill>
          <a:blip r:embed="rId4">
            <a:extLst>
              <a:ext uri="{28A0092B-C50C-407E-A947-70E740481C1C}">
                <a14:useLocalDpi xmlns:a14="http://schemas.microsoft.com/office/drawing/2010/main" val="0"/>
              </a:ext>
            </a:extLst>
          </a:blip>
          <a:srcRect l="14036" r="14036"/>
          <a:stretch>
            <a:fillRect/>
          </a:stretch>
        </p:blipFill>
        <p:spPr>
          <a:xfrm>
            <a:off x="3995936" y="1779662"/>
            <a:ext cx="1503003" cy="1390278"/>
          </a:xfrm>
        </p:spPr>
      </p:pic>
      <p:pic>
        <p:nvPicPr>
          <p:cNvPr id="23" name="Picture Placeholder 22">
            <a:extLst>
              <a:ext uri="{FF2B5EF4-FFF2-40B4-BE49-F238E27FC236}">
                <a16:creationId xmlns:a16="http://schemas.microsoft.com/office/drawing/2014/main" id="{BAE0E7F9-98D5-0C40-8241-AC6995DB4742}"/>
              </a:ext>
            </a:extLst>
          </p:cNvPr>
          <p:cNvPicPr>
            <a:picLocks noGrp="1" noChangeAspect="1"/>
          </p:cNvPicPr>
          <p:nvPr>
            <p:ph type="pic" idx="16"/>
          </p:nvPr>
        </p:nvPicPr>
        <p:blipFill rotWithShape="1">
          <a:blip r:embed="rId5">
            <a:extLst>
              <a:ext uri="{28A0092B-C50C-407E-A947-70E740481C1C}">
                <a14:useLocalDpi xmlns:a14="http://schemas.microsoft.com/office/drawing/2010/main" val="0"/>
              </a:ext>
            </a:extLst>
          </a:blip>
          <a:srcRect l="2858" t="9165" r="2856" b="33142"/>
          <a:stretch/>
        </p:blipFill>
        <p:spPr>
          <a:xfrm>
            <a:off x="5658936" y="1779662"/>
            <a:ext cx="3017520" cy="1371600"/>
          </a:xfrm>
        </p:spPr>
      </p:pic>
    </p:spTree>
    <p:extLst>
      <p:ext uri="{BB962C8B-B14F-4D97-AF65-F5344CB8AC3E}">
        <p14:creationId xmlns:p14="http://schemas.microsoft.com/office/powerpoint/2010/main" val="1395244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68273"/>
            <a:ext cx="9144000" cy="576064"/>
          </a:xfrm>
        </p:spPr>
        <p:txBody>
          <a:bodyPr/>
          <a:lstStyle/>
          <a:p>
            <a:r>
              <a:rPr lang="en-US" altLang="ko-KR" dirty="0">
                <a:latin typeface="Century Gothic" panose="020B0502020202020204" pitchFamily="34" charset="0"/>
              </a:rPr>
              <a:t>History of Restore</a:t>
            </a:r>
            <a:endParaRPr lang="ko-KR" altLang="en-US" dirty="0">
              <a:latin typeface="Century Gothic" panose="020B0502020202020204" pitchFamily="34" charset="0"/>
            </a:endParaRPr>
          </a:p>
        </p:txBody>
      </p:sp>
      <p:sp>
        <p:nvSpPr>
          <p:cNvPr id="6" name="TextBox 5"/>
          <p:cNvSpPr txBox="1"/>
          <p:nvPr/>
        </p:nvSpPr>
        <p:spPr>
          <a:xfrm>
            <a:off x="827584" y="2696881"/>
            <a:ext cx="922945" cy="461665"/>
          </a:xfrm>
          <a:prstGeom prst="rect">
            <a:avLst/>
          </a:prstGeom>
          <a:noFill/>
        </p:spPr>
        <p:txBody>
          <a:bodyPr wrap="square" rtlCol="0">
            <a:spAutoFit/>
          </a:bodyPr>
          <a:lstStyle/>
          <a:p>
            <a:pPr algn="ctr"/>
            <a:r>
              <a:rPr lang="en-US" altLang="ko-KR" sz="2400" b="1" dirty="0">
                <a:solidFill>
                  <a:schemeClr val="accent1"/>
                </a:solidFill>
                <a:latin typeface="Century Gothic" panose="020B0502020202020204" pitchFamily="34" charset="0"/>
                <a:cs typeface="Arial" pitchFamily="34" charset="0"/>
              </a:rPr>
              <a:t>2000</a:t>
            </a:r>
            <a:endParaRPr lang="ko-KR" altLang="en-US" sz="2400" b="1" dirty="0">
              <a:solidFill>
                <a:schemeClr val="accent1"/>
              </a:solidFill>
              <a:latin typeface="Century Gothic" panose="020B0502020202020204" pitchFamily="34" charset="0"/>
              <a:cs typeface="Arial" pitchFamily="34" charset="0"/>
            </a:endParaRPr>
          </a:p>
        </p:txBody>
      </p:sp>
      <p:sp>
        <p:nvSpPr>
          <p:cNvPr id="7" name="TextBox 6"/>
          <p:cNvSpPr txBox="1"/>
          <p:nvPr/>
        </p:nvSpPr>
        <p:spPr>
          <a:xfrm>
            <a:off x="2469055" y="2696881"/>
            <a:ext cx="922945" cy="461665"/>
          </a:xfrm>
          <a:prstGeom prst="rect">
            <a:avLst/>
          </a:prstGeom>
          <a:noFill/>
        </p:spPr>
        <p:txBody>
          <a:bodyPr wrap="square" rtlCol="0">
            <a:spAutoFit/>
          </a:bodyPr>
          <a:lstStyle/>
          <a:p>
            <a:pPr algn="ctr"/>
            <a:r>
              <a:rPr lang="en-US" altLang="ko-KR" sz="2400" b="1" dirty="0">
                <a:solidFill>
                  <a:schemeClr val="accent1"/>
                </a:solidFill>
                <a:latin typeface="Century Gothic" panose="020B0502020202020204" pitchFamily="34" charset="0"/>
                <a:cs typeface="Arial" pitchFamily="34" charset="0"/>
              </a:rPr>
              <a:t>2004</a:t>
            </a:r>
            <a:endParaRPr lang="ko-KR" altLang="en-US" sz="2400" b="1" dirty="0">
              <a:solidFill>
                <a:schemeClr val="accent1"/>
              </a:solidFill>
              <a:latin typeface="Century Gothic" panose="020B0502020202020204" pitchFamily="34" charset="0"/>
              <a:cs typeface="Arial" pitchFamily="34" charset="0"/>
            </a:endParaRPr>
          </a:p>
        </p:txBody>
      </p:sp>
      <p:sp>
        <p:nvSpPr>
          <p:cNvPr id="8" name="TextBox 7"/>
          <p:cNvSpPr txBox="1"/>
          <p:nvPr/>
        </p:nvSpPr>
        <p:spPr>
          <a:xfrm>
            <a:off x="4110526" y="2696881"/>
            <a:ext cx="922945" cy="461665"/>
          </a:xfrm>
          <a:prstGeom prst="rect">
            <a:avLst/>
          </a:prstGeom>
          <a:noFill/>
        </p:spPr>
        <p:txBody>
          <a:bodyPr wrap="square" rtlCol="0">
            <a:spAutoFit/>
          </a:bodyPr>
          <a:lstStyle/>
          <a:p>
            <a:pPr algn="ctr"/>
            <a:r>
              <a:rPr lang="en-US" altLang="ko-KR" sz="2400" b="1" dirty="0">
                <a:solidFill>
                  <a:schemeClr val="accent1"/>
                </a:solidFill>
                <a:latin typeface="Century Gothic" panose="020B0502020202020204" pitchFamily="34" charset="0"/>
                <a:cs typeface="Arial" pitchFamily="34" charset="0"/>
              </a:rPr>
              <a:t>2005</a:t>
            </a:r>
            <a:endParaRPr lang="ko-KR" altLang="en-US" sz="2400" b="1" dirty="0">
              <a:solidFill>
                <a:schemeClr val="accent1"/>
              </a:solidFill>
              <a:latin typeface="Century Gothic" panose="020B0502020202020204" pitchFamily="34" charset="0"/>
              <a:cs typeface="Arial" pitchFamily="34" charset="0"/>
            </a:endParaRPr>
          </a:p>
        </p:txBody>
      </p:sp>
      <p:sp>
        <p:nvSpPr>
          <p:cNvPr id="9" name="TextBox 8"/>
          <p:cNvSpPr txBox="1"/>
          <p:nvPr/>
        </p:nvSpPr>
        <p:spPr>
          <a:xfrm>
            <a:off x="5751997" y="2696881"/>
            <a:ext cx="922945" cy="461665"/>
          </a:xfrm>
          <a:prstGeom prst="rect">
            <a:avLst/>
          </a:prstGeom>
          <a:noFill/>
        </p:spPr>
        <p:txBody>
          <a:bodyPr wrap="square" rtlCol="0">
            <a:spAutoFit/>
          </a:bodyPr>
          <a:lstStyle/>
          <a:p>
            <a:pPr algn="ctr"/>
            <a:r>
              <a:rPr lang="en-US" altLang="ko-KR" sz="2400" b="1" dirty="0">
                <a:solidFill>
                  <a:schemeClr val="accent1"/>
                </a:solidFill>
                <a:latin typeface="Century Gothic" panose="020B0502020202020204" pitchFamily="34" charset="0"/>
                <a:cs typeface="Arial" pitchFamily="34" charset="0"/>
              </a:rPr>
              <a:t>2015</a:t>
            </a:r>
            <a:endParaRPr lang="ko-KR" altLang="en-US" sz="2400" b="1" dirty="0">
              <a:solidFill>
                <a:schemeClr val="accent1"/>
              </a:solidFill>
              <a:latin typeface="Century Gothic" panose="020B0502020202020204" pitchFamily="34" charset="0"/>
              <a:cs typeface="Arial" pitchFamily="34" charset="0"/>
            </a:endParaRPr>
          </a:p>
        </p:txBody>
      </p:sp>
      <p:sp>
        <p:nvSpPr>
          <p:cNvPr id="10" name="TextBox 9"/>
          <p:cNvSpPr txBox="1"/>
          <p:nvPr/>
        </p:nvSpPr>
        <p:spPr>
          <a:xfrm>
            <a:off x="7393471" y="2696881"/>
            <a:ext cx="1328858" cy="461665"/>
          </a:xfrm>
          <a:prstGeom prst="rect">
            <a:avLst/>
          </a:prstGeom>
          <a:noFill/>
        </p:spPr>
        <p:txBody>
          <a:bodyPr wrap="square" rtlCol="0">
            <a:spAutoFit/>
          </a:bodyPr>
          <a:lstStyle/>
          <a:p>
            <a:pPr algn="ctr"/>
            <a:r>
              <a:rPr lang="en-US" altLang="ko-KR" sz="2400" b="1" dirty="0">
                <a:solidFill>
                  <a:schemeClr val="accent2"/>
                </a:solidFill>
                <a:latin typeface="Century Gothic" panose="020B0502020202020204" pitchFamily="34" charset="0"/>
                <a:cs typeface="Arial" pitchFamily="34" charset="0"/>
              </a:rPr>
              <a:t>Present</a:t>
            </a:r>
            <a:endParaRPr lang="ko-KR" altLang="en-US" sz="2400" b="1" dirty="0">
              <a:solidFill>
                <a:schemeClr val="accent2"/>
              </a:solidFill>
              <a:latin typeface="Century Gothic" panose="020B0502020202020204" pitchFamily="34" charset="0"/>
              <a:cs typeface="Arial" pitchFamily="34" charset="0"/>
            </a:endParaRPr>
          </a:p>
        </p:txBody>
      </p:sp>
      <p:sp>
        <p:nvSpPr>
          <p:cNvPr id="4" name="Rectangle 3"/>
          <p:cNvSpPr/>
          <p:nvPr/>
        </p:nvSpPr>
        <p:spPr>
          <a:xfrm>
            <a:off x="1713792"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1"/>
          <p:cNvSpPr/>
          <p:nvPr/>
        </p:nvSpPr>
        <p:spPr>
          <a:xfrm>
            <a:off x="3355263"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996734"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Rectangle 13"/>
          <p:cNvSpPr/>
          <p:nvPr/>
        </p:nvSpPr>
        <p:spPr>
          <a:xfrm>
            <a:off x="6638205"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1" name="Group 10"/>
          <p:cNvGrpSpPr/>
          <p:nvPr/>
        </p:nvGrpSpPr>
        <p:grpSpPr>
          <a:xfrm>
            <a:off x="421670" y="3195125"/>
            <a:ext cx="1734772" cy="1248833"/>
            <a:chOff x="421670" y="2818111"/>
            <a:chExt cx="1734772" cy="1248833"/>
          </a:xfrm>
        </p:grpSpPr>
        <p:sp>
          <p:nvSpPr>
            <p:cNvPr id="15" name="TextBox 14"/>
            <p:cNvSpPr txBox="1"/>
            <p:nvPr/>
          </p:nvSpPr>
          <p:spPr>
            <a:xfrm>
              <a:off x="421670" y="2818111"/>
              <a:ext cx="1734772" cy="1107996"/>
            </a:xfrm>
            <a:prstGeom prst="rect">
              <a:avLst/>
            </a:prstGeom>
            <a:noFill/>
          </p:spPr>
          <p:txBody>
            <a:bodyPr wrap="square" rtlCol="0">
              <a:spAutoFit/>
            </a:bodyPr>
            <a:lstStyle/>
            <a:p>
              <a:pPr algn="ctr"/>
              <a:r>
                <a:rPr lang="en-US" altLang="ko-KR" sz="1100" dirty="0">
                  <a:solidFill>
                    <a:schemeClr val="tx1">
                      <a:lumMod val="75000"/>
                      <a:lumOff val="25000"/>
                    </a:schemeClr>
                  </a:solidFill>
                  <a:latin typeface="Century Gothic" panose="020B0502020202020204" pitchFamily="34" charset="0"/>
                  <a:cs typeface="Arial" pitchFamily="34" charset="0"/>
                </a:rPr>
                <a:t>Restore Ministries founded in the YMCA of Middle Tennessee by Scott </a:t>
              </a:r>
              <a:r>
                <a:rPr lang="en-US" altLang="ko-KR" sz="1100" dirty="0" err="1">
                  <a:solidFill>
                    <a:schemeClr val="tx1">
                      <a:lumMod val="75000"/>
                      <a:lumOff val="25000"/>
                    </a:schemeClr>
                  </a:solidFill>
                  <a:latin typeface="Century Gothic" panose="020B0502020202020204" pitchFamily="34" charset="0"/>
                  <a:cs typeface="Arial" pitchFamily="34" charset="0"/>
                </a:rPr>
                <a:t>Reall</a:t>
              </a:r>
              <a:r>
                <a:rPr lang="en-US" altLang="ko-KR" sz="1100" dirty="0">
                  <a:solidFill>
                    <a:schemeClr val="tx1">
                      <a:lumMod val="75000"/>
                      <a:lumOff val="25000"/>
                    </a:schemeClr>
                  </a:solidFill>
                  <a:latin typeface="Century Gothic" panose="020B0502020202020204" pitchFamily="34" charset="0"/>
                  <a:cs typeface="Arial" pitchFamily="34" charset="0"/>
                </a:rPr>
                <a:t>. Program centered on 12 Step groups.</a:t>
              </a:r>
              <a:endParaRPr lang="ko-KR" altLang="en-US" sz="1100" dirty="0">
                <a:solidFill>
                  <a:schemeClr val="tx1">
                    <a:lumMod val="75000"/>
                    <a:lumOff val="25000"/>
                  </a:schemeClr>
                </a:solidFill>
                <a:latin typeface="Century Gothic" panose="020B0502020202020204" pitchFamily="34" charset="0"/>
                <a:cs typeface="Arial" pitchFamily="34" charset="0"/>
              </a:endParaRPr>
            </a:p>
          </p:txBody>
        </p:sp>
        <p:sp>
          <p:nvSpPr>
            <p:cNvPr id="17" name="Rectangle 16"/>
            <p:cNvSpPr/>
            <p:nvPr/>
          </p:nvSpPr>
          <p:spPr>
            <a:xfrm>
              <a:off x="421670" y="3886944"/>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19" name="Group 18"/>
          <p:cNvGrpSpPr/>
          <p:nvPr/>
        </p:nvGrpSpPr>
        <p:grpSpPr>
          <a:xfrm>
            <a:off x="2063141" y="1429033"/>
            <a:ext cx="1734772" cy="1178204"/>
            <a:chOff x="2063141" y="1065139"/>
            <a:chExt cx="1734772" cy="1178204"/>
          </a:xfrm>
        </p:grpSpPr>
        <p:sp>
          <p:nvSpPr>
            <p:cNvPr id="16" name="TextBox 15"/>
            <p:cNvSpPr txBox="1"/>
            <p:nvPr/>
          </p:nvSpPr>
          <p:spPr>
            <a:xfrm>
              <a:off x="2063141" y="1304624"/>
              <a:ext cx="1734772" cy="938719"/>
            </a:xfrm>
            <a:prstGeom prst="rect">
              <a:avLst/>
            </a:prstGeom>
            <a:noFill/>
          </p:spPr>
          <p:txBody>
            <a:bodyPr wrap="square" rtlCol="0">
              <a:spAutoFit/>
            </a:bodyPr>
            <a:lstStyle/>
            <a:p>
              <a:pPr algn="ctr"/>
              <a:r>
                <a:rPr lang="en-US" altLang="ko-KR" sz="1100" dirty="0">
                  <a:solidFill>
                    <a:schemeClr val="tx1">
                      <a:lumMod val="75000"/>
                      <a:lumOff val="25000"/>
                    </a:schemeClr>
                  </a:solidFill>
                  <a:latin typeface="Century Gothic" panose="020B0502020202020204" pitchFamily="34" charset="0"/>
                  <a:cs typeface="Arial" pitchFamily="34" charset="0"/>
                </a:rPr>
                <a:t>A participant in a 12 Step group told her friend at Thomas Nelson about her experience. </a:t>
              </a:r>
              <a:endParaRPr lang="ko-KR" altLang="en-US" sz="1100" dirty="0">
                <a:solidFill>
                  <a:schemeClr val="tx1">
                    <a:lumMod val="75000"/>
                    <a:lumOff val="25000"/>
                  </a:schemeClr>
                </a:solidFill>
                <a:latin typeface="Century Gothic" panose="020B0502020202020204" pitchFamily="34" charset="0"/>
                <a:cs typeface="Arial" pitchFamily="34" charset="0"/>
              </a:endParaRPr>
            </a:p>
          </p:txBody>
        </p:sp>
        <p:sp>
          <p:nvSpPr>
            <p:cNvPr id="18" name="Rectangle 17"/>
            <p:cNvSpPr/>
            <p:nvPr/>
          </p:nvSpPr>
          <p:spPr>
            <a:xfrm>
              <a:off x="2063141" y="1065139"/>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grpSp>
      <p:grpSp>
        <p:nvGrpSpPr>
          <p:cNvPr id="20" name="Group 19"/>
          <p:cNvGrpSpPr/>
          <p:nvPr/>
        </p:nvGrpSpPr>
        <p:grpSpPr>
          <a:xfrm>
            <a:off x="3636354" y="3195125"/>
            <a:ext cx="1734772" cy="1248833"/>
            <a:chOff x="421670" y="2818111"/>
            <a:chExt cx="1734772" cy="1248833"/>
          </a:xfrm>
        </p:grpSpPr>
        <p:sp>
          <p:nvSpPr>
            <p:cNvPr id="21" name="TextBox 20"/>
            <p:cNvSpPr txBox="1"/>
            <p:nvPr/>
          </p:nvSpPr>
          <p:spPr>
            <a:xfrm>
              <a:off x="421670" y="2818111"/>
              <a:ext cx="1734772" cy="938719"/>
            </a:xfrm>
            <a:prstGeom prst="rect">
              <a:avLst/>
            </a:prstGeom>
            <a:noFill/>
          </p:spPr>
          <p:txBody>
            <a:bodyPr wrap="square" rtlCol="0">
              <a:spAutoFit/>
            </a:bodyPr>
            <a:lstStyle/>
            <a:p>
              <a:pPr algn="ctr"/>
              <a:r>
                <a:rPr lang="en-US" altLang="ko-KR" sz="1100" dirty="0">
                  <a:solidFill>
                    <a:schemeClr val="tx1">
                      <a:lumMod val="75000"/>
                      <a:lumOff val="25000"/>
                    </a:schemeClr>
                  </a:solidFill>
                  <a:latin typeface="Century Gothic" panose="020B0502020202020204" pitchFamily="34" charset="0"/>
                  <a:cs typeface="Arial" pitchFamily="34" charset="0"/>
                </a:rPr>
                <a:t>Scott Reall publishes 5 books in contract with Thomas Nelson, including </a:t>
              </a:r>
            </a:p>
            <a:p>
              <a:pPr algn="ctr"/>
              <a:r>
                <a:rPr lang="en-US" altLang="ko-KR" sz="1100" i="1" dirty="0">
                  <a:solidFill>
                    <a:schemeClr val="tx1">
                      <a:lumMod val="75000"/>
                      <a:lumOff val="25000"/>
                    </a:schemeClr>
                  </a:solidFill>
                  <a:latin typeface="Century Gothic" panose="020B0502020202020204" pitchFamily="34" charset="0"/>
                  <a:cs typeface="Arial" pitchFamily="34" charset="0"/>
                </a:rPr>
                <a:t>Journey to Freedom.</a:t>
              </a:r>
              <a:endParaRPr lang="ko-KR" altLang="en-US" sz="1100" i="1" dirty="0">
                <a:solidFill>
                  <a:schemeClr val="tx1">
                    <a:lumMod val="75000"/>
                    <a:lumOff val="25000"/>
                  </a:schemeClr>
                </a:solidFill>
                <a:latin typeface="Century Gothic" panose="020B0502020202020204" pitchFamily="34" charset="0"/>
                <a:cs typeface="Arial" pitchFamily="34" charset="0"/>
              </a:endParaRPr>
            </a:p>
          </p:txBody>
        </p:sp>
        <p:sp>
          <p:nvSpPr>
            <p:cNvPr id="22" name="Rectangle 21"/>
            <p:cNvSpPr/>
            <p:nvPr/>
          </p:nvSpPr>
          <p:spPr>
            <a:xfrm>
              <a:off x="421670" y="3886944"/>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grpSp>
      <p:grpSp>
        <p:nvGrpSpPr>
          <p:cNvPr id="23" name="Group 22"/>
          <p:cNvGrpSpPr/>
          <p:nvPr/>
        </p:nvGrpSpPr>
        <p:grpSpPr>
          <a:xfrm>
            <a:off x="6919297" y="3119938"/>
            <a:ext cx="1871291" cy="1437070"/>
            <a:chOff x="353410" y="2629874"/>
            <a:chExt cx="1871291" cy="1437070"/>
          </a:xfrm>
        </p:grpSpPr>
        <p:sp>
          <p:nvSpPr>
            <p:cNvPr id="24" name="TextBox 23"/>
            <p:cNvSpPr txBox="1"/>
            <p:nvPr/>
          </p:nvSpPr>
          <p:spPr>
            <a:xfrm>
              <a:off x="353410" y="2629874"/>
              <a:ext cx="1871291" cy="1107996"/>
            </a:xfrm>
            <a:prstGeom prst="rect">
              <a:avLst/>
            </a:prstGeom>
            <a:noFill/>
          </p:spPr>
          <p:txBody>
            <a:bodyPr wrap="square" rtlCol="0">
              <a:spAutoFit/>
            </a:bodyPr>
            <a:lstStyle/>
            <a:p>
              <a:pPr algn="ctr"/>
              <a:r>
                <a:rPr lang="en-US" altLang="ko-KR" sz="1100" dirty="0">
                  <a:solidFill>
                    <a:schemeClr val="tx1">
                      <a:lumMod val="75000"/>
                      <a:lumOff val="25000"/>
                    </a:schemeClr>
                  </a:solidFill>
                  <a:latin typeface="Century Gothic" panose="020B0502020202020204" pitchFamily="34" charset="0"/>
                  <a:cs typeface="Arial" pitchFamily="34" charset="0"/>
                </a:rPr>
                <a:t>Restore works with organizations worldwide, including YMCAs, churches, counseling centers, jails, schools, and nonprofits.</a:t>
              </a:r>
              <a:endParaRPr lang="ko-KR" altLang="en-US" sz="1100" dirty="0">
                <a:solidFill>
                  <a:schemeClr val="tx1">
                    <a:lumMod val="75000"/>
                    <a:lumOff val="25000"/>
                  </a:schemeClr>
                </a:solidFill>
                <a:latin typeface="Century Gothic" panose="020B0502020202020204" pitchFamily="34" charset="0"/>
                <a:cs typeface="Arial" pitchFamily="34" charset="0"/>
              </a:endParaRPr>
            </a:p>
          </p:txBody>
        </p:sp>
        <p:sp>
          <p:nvSpPr>
            <p:cNvPr id="25" name="Rectangle 24"/>
            <p:cNvSpPr/>
            <p:nvPr/>
          </p:nvSpPr>
          <p:spPr>
            <a:xfrm>
              <a:off x="421670" y="3886944"/>
              <a:ext cx="1734772"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27" name="Group 26"/>
          <p:cNvGrpSpPr/>
          <p:nvPr/>
        </p:nvGrpSpPr>
        <p:grpSpPr>
          <a:xfrm>
            <a:off x="5346089" y="1429033"/>
            <a:ext cx="1759809" cy="1077866"/>
            <a:chOff x="2038104" y="1065139"/>
            <a:chExt cx="1759809" cy="1077866"/>
          </a:xfrm>
        </p:grpSpPr>
        <p:sp>
          <p:nvSpPr>
            <p:cNvPr id="28" name="TextBox 27"/>
            <p:cNvSpPr txBox="1"/>
            <p:nvPr/>
          </p:nvSpPr>
          <p:spPr>
            <a:xfrm>
              <a:off x="2038104" y="1373564"/>
              <a:ext cx="1734772" cy="769441"/>
            </a:xfrm>
            <a:prstGeom prst="rect">
              <a:avLst/>
            </a:prstGeom>
            <a:noFill/>
          </p:spPr>
          <p:txBody>
            <a:bodyPr wrap="square" rtlCol="0">
              <a:spAutoFit/>
            </a:bodyPr>
            <a:lstStyle/>
            <a:p>
              <a:pPr algn="ctr"/>
              <a:r>
                <a:rPr lang="en-US" altLang="ko-KR" sz="1100" dirty="0">
                  <a:solidFill>
                    <a:schemeClr val="tx1">
                      <a:lumMod val="75000"/>
                      <a:lumOff val="25000"/>
                    </a:schemeClr>
                  </a:solidFill>
                  <a:latin typeface="Century Gothic" panose="020B0502020202020204" pitchFamily="34" charset="0"/>
                  <a:cs typeface="Arial" pitchFamily="34" charset="0"/>
                </a:rPr>
                <a:t>Scott Reall launches independent from the YMCA, becoming Restore Small Groups.</a:t>
              </a:r>
              <a:endParaRPr lang="ko-KR" altLang="en-US" sz="1100" dirty="0">
                <a:solidFill>
                  <a:schemeClr val="tx1">
                    <a:lumMod val="75000"/>
                    <a:lumOff val="25000"/>
                  </a:schemeClr>
                </a:solidFill>
                <a:latin typeface="Century Gothic" panose="020B0502020202020204" pitchFamily="34" charset="0"/>
                <a:cs typeface="Arial" pitchFamily="34" charset="0"/>
              </a:endParaRPr>
            </a:p>
          </p:txBody>
        </p:sp>
        <p:sp>
          <p:nvSpPr>
            <p:cNvPr id="29" name="Rectangle 28"/>
            <p:cNvSpPr/>
            <p:nvPr/>
          </p:nvSpPr>
          <p:spPr>
            <a:xfrm>
              <a:off x="2063141" y="1065139"/>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grpSp>
    </p:spTree>
    <p:extLst>
      <p:ext uri="{BB962C8B-B14F-4D97-AF65-F5344CB8AC3E}">
        <p14:creationId xmlns:p14="http://schemas.microsoft.com/office/powerpoint/2010/main" val="109036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AF4DD1-99F5-204D-808E-57B4B3F40E07}"/>
              </a:ext>
            </a:extLst>
          </p:cNvPr>
          <p:cNvPicPr>
            <a:picLocks noChangeAspect="1"/>
          </p:cNvPicPr>
          <p:nvPr/>
        </p:nvPicPr>
        <p:blipFill rotWithShape="1">
          <a:blip r:embed="rId3">
            <a:extLst>
              <a:ext uri="{28A0092B-C50C-407E-A947-70E740481C1C}">
                <a14:useLocalDpi xmlns:a14="http://schemas.microsoft.com/office/drawing/2010/main" val="0"/>
              </a:ext>
            </a:extLst>
          </a:blip>
          <a:srcRect t="7903" b="22284"/>
          <a:stretch/>
        </p:blipFill>
        <p:spPr>
          <a:xfrm>
            <a:off x="0" y="1073426"/>
            <a:ext cx="9144000" cy="3473726"/>
          </a:xfrm>
          <a:prstGeom prst="rect">
            <a:avLst/>
          </a:prstGeom>
        </p:spPr>
      </p:pic>
      <p:sp>
        <p:nvSpPr>
          <p:cNvPr id="290820" name="Rectangle 4"/>
          <p:cNvSpPr>
            <a:spLocks noGrp="1" noChangeArrowheads="1"/>
          </p:cNvSpPr>
          <p:nvPr>
            <p:ph type="title"/>
          </p:nvPr>
        </p:nvSpPr>
        <p:spPr>
          <a:xfrm>
            <a:off x="199572" y="206914"/>
            <a:ext cx="8116844" cy="1647286"/>
          </a:xfrm>
        </p:spPr>
        <p:txBody>
          <a:bodyPr anchor="t">
            <a:noAutofit/>
          </a:bodyPr>
          <a:lstStyle/>
          <a:p>
            <a:pPr algn="l"/>
            <a:r>
              <a:rPr lang="en-US" altLang="en-US" sz="4500" dirty="0">
                <a:solidFill>
                  <a:srgbClr val="0C8C44"/>
                </a:solidFill>
                <a:latin typeface="Century Gothic" panose="020B0502020202020204" pitchFamily="34" charset="0"/>
                <a:ea typeface="Verdana" pitchFamily="34" charset="0"/>
                <a:cs typeface="Verdana" pitchFamily="34" charset="0"/>
              </a:rPr>
              <a:t>The Human Condition</a:t>
            </a:r>
          </a:p>
        </p:txBody>
      </p:sp>
    </p:spTree>
    <p:extLst>
      <p:ext uri="{BB962C8B-B14F-4D97-AF65-F5344CB8AC3E}">
        <p14:creationId xmlns:p14="http://schemas.microsoft.com/office/powerpoint/2010/main" val="287443243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9078D5-DBCA-F640-B70B-B0868C624994}"/>
              </a:ext>
            </a:extLst>
          </p:cNvPr>
          <p:cNvPicPr>
            <a:picLocks noChangeAspect="1"/>
          </p:cNvPicPr>
          <p:nvPr/>
        </p:nvPicPr>
        <p:blipFill rotWithShape="1">
          <a:blip r:embed="rId3">
            <a:extLst>
              <a:ext uri="{28A0092B-C50C-407E-A947-70E740481C1C}">
                <a14:useLocalDpi xmlns:a14="http://schemas.microsoft.com/office/drawing/2010/main" val="0"/>
              </a:ext>
            </a:extLst>
          </a:blip>
          <a:srcRect l="3355" r="5426"/>
          <a:stretch/>
        </p:blipFill>
        <p:spPr>
          <a:xfrm>
            <a:off x="1331640" y="0"/>
            <a:ext cx="7277100" cy="5143500"/>
          </a:xfrm>
          <a:prstGeom prst="rect">
            <a:avLst/>
          </a:prstGeom>
        </p:spPr>
      </p:pic>
      <p:sp>
        <p:nvSpPr>
          <p:cNvPr id="6" name="Rectangle 4">
            <a:extLst>
              <a:ext uri="{FF2B5EF4-FFF2-40B4-BE49-F238E27FC236}">
                <a16:creationId xmlns:a16="http://schemas.microsoft.com/office/drawing/2014/main" id="{C831776B-10C3-B448-AF9A-BA28B17D5710}"/>
              </a:ext>
            </a:extLst>
          </p:cNvPr>
          <p:cNvSpPr>
            <a:spLocks noGrp="1" noChangeArrowheads="1"/>
          </p:cNvSpPr>
          <p:nvPr>
            <p:ph type="title"/>
          </p:nvPr>
        </p:nvSpPr>
        <p:spPr>
          <a:xfrm>
            <a:off x="199572" y="206914"/>
            <a:ext cx="3762829" cy="2155286"/>
          </a:xfrm>
        </p:spPr>
        <p:txBody>
          <a:bodyPr anchor="t">
            <a:noAutofit/>
          </a:bodyPr>
          <a:lstStyle/>
          <a:p>
            <a:pPr algn="l"/>
            <a:r>
              <a:rPr lang="en-US" altLang="en-US" sz="4050" dirty="0">
                <a:solidFill>
                  <a:srgbClr val="0C8C44"/>
                </a:solidFill>
                <a:latin typeface="Century Gothic" panose="020B0502020202020204" pitchFamily="34" charset="0"/>
                <a:ea typeface="Verdana" pitchFamily="34" charset="0"/>
                <a:cs typeface="Verdana" pitchFamily="34" charset="0"/>
              </a:rPr>
              <a:t>The Human </a:t>
            </a:r>
            <a:br>
              <a:rPr lang="en-US" altLang="en-US" sz="4050" dirty="0">
                <a:solidFill>
                  <a:srgbClr val="0C8C44"/>
                </a:solidFill>
                <a:latin typeface="Century Gothic" panose="020B0502020202020204" pitchFamily="34" charset="0"/>
                <a:ea typeface="Verdana" pitchFamily="34" charset="0"/>
                <a:cs typeface="Verdana" pitchFamily="34" charset="0"/>
              </a:rPr>
            </a:br>
            <a:r>
              <a:rPr lang="en-US" altLang="en-US" sz="4050" dirty="0">
                <a:solidFill>
                  <a:srgbClr val="0C8C44"/>
                </a:solidFill>
                <a:latin typeface="Century Gothic" panose="020B0502020202020204" pitchFamily="34" charset="0"/>
                <a:ea typeface="Verdana" pitchFamily="34" charset="0"/>
                <a:cs typeface="Verdana" pitchFamily="34" charset="0"/>
              </a:rPr>
              <a:t>Condition</a:t>
            </a:r>
          </a:p>
        </p:txBody>
      </p:sp>
    </p:spTree>
    <p:extLst>
      <p:ext uri="{BB962C8B-B14F-4D97-AF65-F5344CB8AC3E}">
        <p14:creationId xmlns:p14="http://schemas.microsoft.com/office/powerpoint/2010/main" val="3878509122"/>
      </p:ext>
    </p:extLst>
  </p:cSld>
  <p:clrMapOvr>
    <a:masterClrMapping/>
  </p:clrMapOvr>
  <p:transition/>
</p:sld>
</file>

<file path=ppt/theme/theme1.xml><?xml version="1.0" encoding="utf-8"?>
<a:theme xmlns:a="http://schemas.openxmlformats.org/drawingml/2006/main" name="Contents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2AE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3428</TotalTime>
  <Words>2683</Words>
  <Application>Microsoft Macintosh PowerPoint</Application>
  <PresentationFormat>On-screen Show (16:9)</PresentationFormat>
  <Paragraphs>451</Paragraphs>
  <Slides>62</Slides>
  <Notes>36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62</vt:i4>
      </vt:variant>
    </vt:vector>
  </HeadingPairs>
  <TitlesOfParts>
    <vt:vector size="68" baseType="lpstr">
      <vt:lpstr>Arial</vt:lpstr>
      <vt:lpstr>Calibri</vt:lpstr>
      <vt:lpstr>Century Gothic</vt:lpstr>
      <vt:lpstr>Wingdings</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Human Condition</vt:lpstr>
      <vt:lpstr>The Human  Condition</vt:lpstr>
      <vt:lpstr>PowerPoint Presentation</vt:lpstr>
      <vt:lpstr>PowerPoint Presentation</vt:lpstr>
      <vt:lpstr>PowerPoint Presentation</vt:lpstr>
      <vt:lpstr>What Happens in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Self-Care ”We cannot give away what we don’t have”</vt:lpstr>
      <vt:lpstr>Be aware of the signs that you have…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am I a facilitator now? </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Sara Hamill</cp:lastModifiedBy>
  <cp:revision>156</cp:revision>
  <cp:lastPrinted>2021-03-06T18:49:04Z</cp:lastPrinted>
  <dcterms:created xsi:type="dcterms:W3CDTF">2016-12-05T23:26:54Z</dcterms:created>
  <dcterms:modified xsi:type="dcterms:W3CDTF">2021-11-03T21:49:02Z</dcterms:modified>
</cp:coreProperties>
</file>